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63"/>
  </p:notesMasterIdLst>
  <p:handoutMasterIdLst>
    <p:handoutMasterId r:id="rId64"/>
  </p:handoutMasterIdLst>
  <p:sldIdLst>
    <p:sldId id="361" r:id="rId2"/>
    <p:sldId id="549" r:id="rId3"/>
    <p:sldId id="366" r:id="rId4"/>
    <p:sldId id="367" r:id="rId5"/>
    <p:sldId id="368" r:id="rId6"/>
    <p:sldId id="551" r:id="rId7"/>
    <p:sldId id="369" r:id="rId8"/>
    <p:sldId id="370" r:id="rId9"/>
    <p:sldId id="371" r:id="rId10"/>
    <p:sldId id="372" r:id="rId11"/>
    <p:sldId id="373" r:id="rId12"/>
    <p:sldId id="374" r:id="rId13"/>
    <p:sldId id="375" r:id="rId14"/>
    <p:sldId id="376" r:id="rId15"/>
    <p:sldId id="377" r:id="rId16"/>
    <p:sldId id="378" r:id="rId17"/>
    <p:sldId id="379" r:id="rId18"/>
    <p:sldId id="380" r:id="rId19"/>
    <p:sldId id="381" r:id="rId20"/>
    <p:sldId id="382"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552" r:id="rId38"/>
    <p:sldId id="339" r:id="rId39"/>
    <p:sldId id="338" r:id="rId40"/>
    <p:sldId id="553" r:id="rId41"/>
    <p:sldId id="340" r:id="rId42"/>
    <p:sldId id="341" r:id="rId43"/>
    <p:sldId id="342" r:id="rId44"/>
    <p:sldId id="343" r:id="rId45"/>
    <p:sldId id="344" r:id="rId46"/>
    <p:sldId id="345" r:id="rId47"/>
    <p:sldId id="346" r:id="rId48"/>
    <p:sldId id="347" r:id="rId49"/>
    <p:sldId id="348" r:id="rId50"/>
    <p:sldId id="349" r:id="rId51"/>
    <p:sldId id="350" r:id="rId52"/>
    <p:sldId id="351" r:id="rId53"/>
    <p:sldId id="352" r:id="rId54"/>
    <p:sldId id="353" r:id="rId55"/>
    <p:sldId id="354" r:id="rId56"/>
    <p:sldId id="355" r:id="rId57"/>
    <p:sldId id="356" r:id="rId58"/>
    <p:sldId id="357" r:id="rId59"/>
    <p:sldId id="358" r:id="rId60"/>
    <p:sldId id="359" r:id="rId61"/>
    <p:sldId id="360" r:id="rId62"/>
  </p:sldIdLst>
  <p:sldSz cx="9144000" cy="6858000" type="screen4x3"/>
  <p:notesSz cx="6669088" cy="9926638"/>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82C5"/>
    <a:srgbClr val="79C7C5"/>
    <a:srgbClr val="D40521"/>
    <a:srgbClr val="00B6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3" autoAdjust="0"/>
    <p:restoredTop sz="90504" autoAdjust="0"/>
  </p:normalViewPr>
  <p:slideViewPr>
    <p:cSldViewPr snapToGrid="0" snapToObjects="1">
      <p:cViewPr>
        <p:scale>
          <a:sx n="112" d="100"/>
          <a:sy n="112" d="100"/>
        </p:scale>
        <p:origin x="-1584" y="-5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50" d="100"/>
          <a:sy n="50" d="100"/>
        </p:scale>
        <p:origin x="2916"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fr-FR"/>
          </a:p>
        </p:txBody>
      </p:sp>
      <p:sp>
        <p:nvSpPr>
          <p:cNvPr id="4" name="Espace réservé du pied de page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4C53099E-4C2A-FB4F-AAC8-A91A9F6DA304}" type="slidenum">
              <a:rPr lang="fr-FR" smtClean="0"/>
              <a:t>‹N°›</a:t>
            </a:fld>
            <a:endParaRPr lang="fr-FR"/>
          </a:p>
        </p:txBody>
      </p:sp>
    </p:spTree>
    <p:extLst>
      <p:ext uri="{BB962C8B-B14F-4D97-AF65-F5344CB8AC3E}">
        <p14:creationId xmlns:p14="http://schemas.microsoft.com/office/powerpoint/2010/main" val="61124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A10ADE3F-662D-BF40-8A55-DEB5D0087E20}" type="datetimeFigureOut">
              <a:rPr lang="fr-FR" smtClean="0"/>
              <a:t>09/04/2022</a:t>
            </a:fld>
            <a:endParaRPr lang="fr-FR"/>
          </a:p>
        </p:txBody>
      </p:sp>
      <p:sp>
        <p:nvSpPr>
          <p:cNvPr id="4" name="Espace réservé de l'image des diapositives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66909" y="4715153"/>
            <a:ext cx="5335270" cy="446698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95FC6B0A-349D-A342-8A3C-5CB0BBE6025C}" type="slidenum">
              <a:rPr lang="fr-FR" smtClean="0"/>
              <a:t>‹N°›</a:t>
            </a:fld>
            <a:endParaRPr lang="fr-FR"/>
          </a:p>
        </p:txBody>
      </p:sp>
    </p:spTree>
    <p:extLst>
      <p:ext uri="{BB962C8B-B14F-4D97-AF65-F5344CB8AC3E}">
        <p14:creationId xmlns:p14="http://schemas.microsoft.com/office/powerpoint/2010/main" val="405980750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ere de couver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69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4"/>
          <p:cNvSpPr>
            <a:spLocks noGrp="1"/>
          </p:cNvSpPr>
          <p:nvPr>
            <p:ph type="ftr" sz="quarter" idx="3"/>
          </p:nvPr>
        </p:nvSpPr>
        <p:spPr>
          <a:xfrm>
            <a:off x="8385542" y="6263523"/>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r>
              <a:rPr lang="fr-FR">
                <a:solidFill>
                  <a:prstClr val="black">
                    <a:tint val="75000"/>
                  </a:prstClr>
                </a:solidFill>
              </a:rPr>
              <a:t>‹#›</a:t>
            </a:r>
            <a:endParaRPr lang="fr-FR" dirty="0">
              <a:solidFill>
                <a:prstClr val="black">
                  <a:tint val="75000"/>
                </a:prstClr>
              </a:solidFill>
            </a:endParaRPr>
          </a:p>
        </p:txBody>
      </p:sp>
    </p:spTree>
    <p:extLst>
      <p:ext uri="{BB962C8B-B14F-4D97-AF65-F5344CB8AC3E}">
        <p14:creationId xmlns:p14="http://schemas.microsoft.com/office/powerpoint/2010/main" val="763473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501316"/>
            <a:ext cx="3008313" cy="933783"/>
          </a:xfrm>
        </p:spPr>
        <p:txBody>
          <a:bodyPr anchor="b"/>
          <a:lstStyle>
            <a:lvl1pPr algn="l">
              <a:defRPr sz="2000" b="1"/>
            </a:lvl1pPr>
          </a:lstStyle>
          <a:p>
            <a:r>
              <a:rPr lang="fr-FR" dirty="0"/>
              <a:t>Cliquez et modifiez le titre</a:t>
            </a:r>
          </a:p>
        </p:txBody>
      </p:sp>
      <p:sp>
        <p:nvSpPr>
          <p:cNvPr id="3" name="Espace réservé du contenu 2"/>
          <p:cNvSpPr>
            <a:spLocks noGrp="1"/>
          </p:cNvSpPr>
          <p:nvPr>
            <p:ph idx="1"/>
          </p:nvPr>
        </p:nvSpPr>
        <p:spPr>
          <a:xfrm>
            <a:off x="3575050" y="501317"/>
            <a:ext cx="5111750" cy="5541210"/>
          </a:xfrm>
          <a:prstGeom prst="rect">
            <a:avLst/>
          </a:prstGeom>
        </p:spPr>
        <p:txBody>
          <a:bodyPr/>
          <a:lstStyle>
            <a:lvl1pPr>
              <a:defRPr sz="2200"/>
            </a:lvl1pPr>
            <a:lvl2pPr>
              <a:defRPr sz="2000">
                <a:latin typeface="Calibri"/>
                <a:cs typeface="Calibri"/>
              </a:defRPr>
            </a:lvl2pPr>
            <a:lvl3pPr marL="1257300" indent="-342900">
              <a:buClr>
                <a:srgbClr val="D40521"/>
              </a:buClr>
              <a:buFont typeface="Arial"/>
              <a:buChar char="•"/>
              <a:defRPr sz="2000">
                <a:latin typeface="Calibri"/>
                <a:cs typeface="Calibri"/>
              </a:defRPr>
            </a:lvl3pPr>
            <a:lvl4pPr>
              <a:defRPr sz="1600">
                <a:latin typeface="Calibri"/>
                <a:cs typeface="Calibri"/>
              </a:defRPr>
            </a:lvl4pPr>
            <a:lvl5pPr>
              <a:defRPr sz="1400"/>
            </a:lvl5pPr>
            <a:lvl6pPr>
              <a:defRPr sz="2000"/>
            </a:lvl6pPr>
            <a:lvl7pPr>
              <a:defRPr sz="2000"/>
            </a:lvl7pPr>
            <a:lvl8pPr>
              <a:defRPr sz="2000"/>
            </a:lvl8pPr>
            <a:lvl9pPr>
              <a:defRPr sz="2000"/>
            </a:lvl9pPr>
          </a:lstStyle>
          <a:p>
            <a:pPr lvl="0"/>
            <a:endParaRPr lang="fr-FR" dirty="0"/>
          </a:p>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457200" y="1618047"/>
            <a:ext cx="3008313" cy="444108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Cliquez pour modifier les styles du texte du masque</a:t>
            </a:r>
          </a:p>
        </p:txBody>
      </p:sp>
      <p:sp>
        <p:nvSpPr>
          <p:cNvPr id="6" name="Espace réservé du pied de page 4"/>
          <p:cNvSpPr>
            <a:spLocks noGrp="1"/>
          </p:cNvSpPr>
          <p:nvPr>
            <p:ph type="ftr" sz="quarter" idx="3"/>
          </p:nvPr>
        </p:nvSpPr>
        <p:spPr>
          <a:xfrm>
            <a:off x="8385542" y="6263523"/>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r>
              <a:rPr lang="fr-FR">
                <a:solidFill>
                  <a:prstClr val="black">
                    <a:tint val="75000"/>
                  </a:prstClr>
                </a:solidFill>
              </a:rPr>
              <a:t>‹#›</a:t>
            </a:r>
            <a:endParaRPr lang="fr-FR" dirty="0">
              <a:solidFill>
                <a:prstClr val="black">
                  <a:tint val="75000"/>
                </a:prstClr>
              </a:solidFill>
            </a:endParaRPr>
          </a:p>
        </p:txBody>
      </p:sp>
    </p:spTree>
    <p:extLst>
      <p:ext uri="{BB962C8B-B14F-4D97-AF65-F5344CB8AC3E}">
        <p14:creationId xmlns:p14="http://schemas.microsoft.com/office/powerpoint/2010/main" val="3124977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dirty="0"/>
              <a:t>Cliquez et modifiez le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Cliquez pour modifier les styles du texte du masque</a:t>
            </a:r>
          </a:p>
        </p:txBody>
      </p:sp>
      <p:sp>
        <p:nvSpPr>
          <p:cNvPr id="6" name="Espace réservé du pied de page 4"/>
          <p:cNvSpPr>
            <a:spLocks noGrp="1"/>
          </p:cNvSpPr>
          <p:nvPr>
            <p:ph type="ftr" sz="quarter" idx="3"/>
          </p:nvPr>
        </p:nvSpPr>
        <p:spPr>
          <a:xfrm>
            <a:off x="8385542" y="6270207"/>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r>
              <a:rPr lang="fr-FR">
                <a:solidFill>
                  <a:prstClr val="black">
                    <a:tint val="75000"/>
                  </a:prstClr>
                </a:solidFill>
              </a:rPr>
              <a:t>‹#›</a:t>
            </a:r>
            <a:endParaRPr lang="fr-FR" dirty="0">
              <a:solidFill>
                <a:prstClr val="black">
                  <a:tint val="75000"/>
                </a:prstClr>
              </a:solidFill>
            </a:endParaRPr>
          </a:p>
        </p:txBody>
      </p:sp>
    </p:spTree>
    <p:extLst>
      <p:ext uri="{BB962C8B-B14F-4D97-AF65-F5344CB8AC3E}">
        <p14:creationId xmlns:p14="http://schemas.microsoft.com/office/powerpoint/2010/main" val="3742530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e page">
    <p:spTree>
      <p:nvGrpSpPr>
        <p:cNvPr id="1" name=""/>
        <p:cNvGrpSpPr/>
        <p:nvPr/>
      </p:nvGrpSpPr>
      <p:grpSpPr>
        <a:xfrm>
          <a:off x="0" y="0"/>
          <a:ext cx="0" cy="0"/>
          <a:chOff x="0" y="0"/>
          <a:chExt cx="0" cy="0"/>
        </a:xfrm>
      </p:grpSpPr>
      <p:sp>
        <p:nvSpPr>
          <p:cNvPr id="2" name="Titre 1"/>
          <p:cNvSpPr>
            <a:spLocks noGrp="1"/>
          </p:cNvSpPr>
          <p:nvPr>
            <p:ph type="title"/>
          </p:nvPr>
        </p:nvSpPr>
        <p:spPr>
          <a:xfrm>
            <a:off x="457200" y="2602972"/>
            <a:ext cx="8229600" cy="1143000"/>
          </a:xfrm>
        </p:spPr>
        <p:txBody>
          <a:bodyPr/>
          <a:lstStyle/>
          <a:p>
            <a:r>
              <a:rPr lang="fr-FR" dirty="0"/>
              <a:t>Cliquez et modifiez le titre</a:t>
            </a:r>
          </a:p>
        </p:txBody>
      </p:sp>
      <p:sp>
        <p:nvSpPr>
          <p:cNvPr id="5"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4067700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rniere de couv">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5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6"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2457891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3" name="Espace réservé du contenu 2"/>
          <p:cNvSpPr>
            <a:spLocks noGrp="1"/>
          </p:cNvSpPr>
          <p:nvPr>
            <p:ph idx="1"/>
          </p:nvPr>
        </p:nvSpPr>
        <p:spPr>
          <a:xfrm>
            <a:off x="457200" y="1600200"/>
            <a:ext cx="8229600" cy="4455695"/>
          </a:xfrm>
          <a:prstGeom prst="rect">
            <a:avLst/>
          </a:prstGeom>
        </p:spPr>
        <p:txBody>
          <a:bodyPr/>
          <a:lstStyle>
            <a:lvl2pPr>
              <a:defRPr>
                <a:latin typeface="Calibri"/>
                <a:cs typeface="Calibri"/>
              </a:defRPr>
            </a:lvl2pPr>
            <a:lvl3pPr>
              <a:buClr>
                <a:srgbClr val="D40521"/>
              </a:buClr>
              <a:defRPr>
                <a:latin typeface="Calibri"/>
                <a:cs typeface="Calibri"/>
              </a:defRPr>
            </a:lvl3pPr>
            <a:lvl4pPr>
              <a:defRPr>
                <a:latin typeface="Calibri"/>
                <a:cs typeface="Calibri"/>
              </a:defRPr>
            </a:lvl4pPr>
            <a:lvl5pPr>
              <a:defRPr sz="14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1162825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normAutofit/>
          </a:bodyPr>
          <a:lstStyle>
            <a:lvl1pPr algn="l">
              <a:defRPr sz="3200" b="1" cap="all"/>
            </a:lvl1pPr>
          </a:lstStyle>
          <a:p>
            <a:r>
              <a:rPr lang="fr-FR" dirty="0"/>
              <a:t>Cliquez et modifiez le titre</a:t>
            </a:r>
          </a:p>
        </p:txBody>
      </p:sp>
      <p:sp>
        <p:nvSpPr>
          <p:cNvPr id="3" name="Espace réservé du texte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5"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20606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3" name="Espace réservé du contenu 2"/>
          <p:cNvSpPr>
            <a:spLocks noGrp="1"/>
          </p:cNvSpPr>
          <p:nvPr>
            <p:ph sz="half" idx="1"/>
          </p:nvPr>
        </p:nvSpPr>
        <p:spPr>
          <a:xfrm>
            <a:off x="457200" y="1600201"/>
            <a:ext cx="4038600" cy="4428958"/>
          </a:xfrm>
          <a:prstGeom prst="rect">
            <a:avLst/>
          </a:prstGeom>
        </p:spPr>
        <p:txBody>
          <a:bodyPr/>
          <a:lstStyle>
            <a:lvl1pPr>
              <a:defRPr sz="2200">
                <a:latin typeface="Calibri"/>
                <a:cs typeface="Calibri"/>
              </a:defRPr>
            </a:lvl1pPr>
            <a:lvl2pPr>
              <a:defRPr sz="2400">
                <a:latin typeface="Calibri"/>
                <a:cs typeface="Calibri"/>
              </a:defRPr>
            </a:lvl2pPr>
            <a:lvl3pPr marL="1257300" indent="-342900">
              <a:buClr>
                <a:srgbClr val="D40521"/>
              </a:buClr>
              <a:buFont typeface="Arial"/>
              <a:buChar char="•"/>
              <a:defRPr sz="2000"/>
            </a:lvl3pPr>
            <a:lvl4pPr>
              <a:defRPr sz="1600">
                <a:latin typeface="Calibri"/>
                <a:cs typeface="Calibri"/>
              </a:defRPr>
            </a:lvl4pPr>
            <a:lvl5pPr>
              <a:defRPr sz="1400">
                <a:latin typeface="Calibri"/>
                <a:cs typeface="Calibri"/>
              </a:defRPr>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p:cNvSpPr>
            <a:spLocks noGrp="1"/>
          </p:cNvSpPr>
          <p:nvPr>
            <p:ph sz="half" idx="2"/>
          </p:nvPr>
        </p:nvSpPr>
        <p:spPr>
          <a:xfrm>
            <a:off x="4648200" y="1600200"/>
            <a:ext cx="4038600" cy="4428959"/>
          </a:xfrm>
          <a:prstGeom prst="rect">
            <a:avLst/>
          </a:prstGeom>
        </p:spPr>
        <p:txBody>
          <a:bodyPr/>
          <a:lstStyle>
            <a:lvl1pPr>
              <a:defRPr sz="2200"/>
            </a:lvl1pPr>
            <a:lvl2pPr>
              <a:defRPr sz="2000">
                <a:latin typeface="Calibri"/>
                <a:cs typeface="Calibri"/>
              </a:defRPr>
            </a:lvl2pPr>
            <a:lvl3pPr>
              <a:buClr>
                <a:srgbClr val="D40521"/>
              </a:buClr>
              <a:defRPr sz="2000"/>
            </a:lvl3pPr>
            <a:lvl4pPr>
              <a:defRPr sz="1600">
                <a:latin typeface="Calibri"/>
                <a:cs typeface="Calibri"/>
              </a:defRPr>
            </a:lvl4pPr>
            <a:lvl5pPr>
              <a:defRPr sz="1400">
                <a:latin typeface="Calibri"/>
                <a:cs typeface="Calibri"/>
              </a:defRPr>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181550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dirty="0"/>
              <a:t>Cliquez et modifiez le titre</a:t>
            </a:r>
          </a:p>
        </p:txBody>
      </p:sp>
      <p:sp>
        <p:nvSpPr>
          <p:cNvPr id="3" name="Espace réservé du texte 2"/>
          <p:cNvSpPr>
            <a:spLocks noGrp="1"/>
          </p:cNvSpPr>
          <p:nvPr>
            <p:ph type="body" idx="1"/>
          </p:nvPr>
        </p:nvSpPr>
        <p:spPr>
          <a:xfrm>
            <a:off x="457200" y="1535113"/>
            <a:ext cx="4040188"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p:cNvSpPr>
            <a:spLocks noGrp="1"/>
          </p:cNvSpPr>
          <p:nvPr>
            <p:ph sz="half" idx="2"/>
          </p:nvPr>
        </p:nvSpPr>
        <p:spPr>
          <a:xfrm>
            <a:off x="457200" y="2174875"/>
            <a:ext cx="4040188" cy="3874336"/>
          </a:xfrm>
          <a:prstGeom prst="rect">
            <a:avLst/>
          </a:prstGeom>
        </p:spPr>
        <p:txBody>
          <a:bodyPr>
            <a:normAutofit/>
          </a:bodyPr>
          <a:lstStyle>
            <a:lvl1pPr>
              <a:defRPr sz="2000">
                <a:latin typeface="+mn-lt"/>
              </a:defRPr>
            </a:lvl1pPr>
            <a:lvl2pPr>
              <a:defRPr sz="1800">
                <a:latin typeface="+mn-lt"/>
                <a:cs typeface="Helvetica"/>
              </a:defRPr>
            </a:lvl2pPr>
            <a:lvl3pPr>
              <a:buClr>
                <a:srgbClr val="D40521"/>
              </a:buClr>
              <a:defRPr sz="1600">
                <a:latin typeface="+mn-lt"/>
              </a:defRPr>
            </a:lvl3pPr>
            <a:lvl4pPr>
              <a:defRPr sz="1400">
                <a:latin typeface="+mn-lt"/>
                <a:cs typeface="Helvetica"/>
              </a:defRPr>
            </a:lvl4pPr>
            <a:lvl5pPr>
              <a:defRPr sz="1200">
                <a:latin typeface="+mn-lt"/>
                <a:cs typeface="Helvetica"/>
              </a:defRPr>
            </a:lvl5pPr>
            <a:lvl6pPr>
              <a:defRPr sz="1600"/>
            </a:lvl6pPr>
            <a:lvl7pPr>
              <a:defRPr sz="1600"/>
            </a:lvl7pPr>
            <a:lvl8pPr>
              <a:defRPr sz="1600"/>
            </a:lvl8pPr>
            <a:lvl9pPr>
              <a:defRPr sz="16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4645025" y="1535113"/>
            <a:ext cx="4041775" cy="639762"/>
          </a:xfrm>
          <a:prstGeom prst="rect">
            <a:avLst/>
          </a:prstGeo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p:cNvSpPr>
            <a:spLocks noGrp="1"/>
          </p:cNvSpPr>
          <p:nvPr>
            <p:ph sz="quarter" idx="4"/>
          </p:nvPr>
        </p:nvSpPr>
        <p:spPr>
          <a:xfrm>
            <a:off x="4645025" y="2174875"/>
            <a:ext cx="4041775" cy="3874336"/>
          </a:xfrm>
          <a:prstGeom prst="rect">
            <a:avLst/>
          </a:prstGeom>
        </p:spPr>
        <p:txBody>
          <a:bodyPr>
            <a:normAutofit/>
          </a:bodyPr>
          <a:lstStyle>
            <a:lvl1pPr>
              <a:defRPr sz="2000">
                <a:latin typeface="+mn-lt"/>
              </a:defRPr>
            </a:lvl1pPr>
            <a:lvl2pPr>
              <a:defRPr sz="1800">
                <a:latin typeface="+mn-lt"/>
                <a:cs typeface="Helvetica"/>
              </a:defRPr>
            </a:lvl2pPr>
            <a:lvl3pPr>
              <a:buClr>
                <a:srgbClr val="D40521"/>
              </a:buClr>
              <a:defRPr sz="1600">
                <a:latin typeface="+mn-lt"/>
              </a:defRPr>
            </a:lvl3pPr>
            <a:lvl4pPr>
              <a:defRPr sz="1400">
                <a:latin typeface="+mn-lt"/>
                <a:cs typeface="Helvetica"/>
              </a:defRPr>
            </a:lvl4pPr>
            <a:lvl5pPr>
              <a:defRPr sz="1200">
                <a:latin typeface="+mn-lt"/>
                <a:cs typeface="Helvetica"/>
              </a:defRPr>
            </a:lvl5pPr>
            <a:lvl6pPr>
              <a:defRPr sz="1600"/>
            </a:lvl6pPr>
            <a:lvl7pPr>
              <a:defRPr sz="1600"/>
            </a:lvl7pPr>
            <a:lvl8pPr>
              <a:defRPr sz="1600"/>
            </a:lvl8pPr>
            <a:lvl9pPr>
              <a:defRPr sz="16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pied de page 4"/>
          <p:cNvSpPr>
            <a:spLocks noGrp="1"/>
          </p:cNvSpPr>
          <p:nvPr>
            <p:ph type="ftr" sz="quarter" idx="10"/>
          </p:nvPr>
        </p:nvSpPr>
        <p:spPr>
          <a:xfrm>
            <a:off x="8385542" y="6263523"/>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3594724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4" name="Espace réservé du pied de page 4"/>
          <p:cNvSpPr>
            <a:spLocks noGrp="1"/>
          </p:cNvSpPr>
          <p:nvPr>
            <p:ph type="ftr" sz="quarter" idx="3"/>
          </p:nvPr>
        </p:nvSpPr>
        <p:spPr>
          <a:xfrm>
            <a:off x="8385542" y="6256839"/>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r>
              <a:rPr lang="fr-FR">
                <a:solidFill>
                  <a:prstClr val="black">
                    <a:tint val="75000"/>
                  </a:prstClr>
                </a:solidFill>
              </a:rPr>
              <a:t>‹#›</a:t>
            </a:r>
            <a:endParaRPr lang="fr-FR" dirty="0">
              <a:solidFill>
                <a:prstClr val="black">
                  <a:tint val="75000"/>
                </a:prstClr>
              </a:solidFill>
            </a:endParaRPr>
          </a:p>
        </p:txBody>
      </p:sp>
    </p:spTree>
    <p:extLst>
      <p:ext uri="{BB962C8B-B14F-4D97-AF65-F5344CB8AC3E}">
        <p14:creationId xmlns:p14="http://schemas.microsoft.com/office/powerpoint/2010/main" val="2686410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454526"/>
            <a:ext cx="8229600" cy="963112"/>
          </a:xfrm>
          <a:prstGeom prst="rect">
            <a:avLst/>
          </a:prstGeom>
        </p:spPr>
        <p:txBody>
          <a:bodyPr vert="horz" lIns="91440" tIns="45720" rIns="91440" bIns="45720" rtlCol="0" anchor="ctr">
            <a:normAutofit/>
          </a:bodyPr>
          <a:lstStyle/>
          <a:p>
            <a:r>
              <a:rPr lang="fr-FR" dirty="0"/>
              <a:t>Cliquez et modifiez le titre</a:t>
            </a:r>
          </a:p>
        </p:txBody>
      </p:sp>
      <p:sp>
        <p:nvSpPr>
          <p:cNvPr id="11" name="Espace réservé du texte 2"/>
          <p:cNvSpPr>
            <a:spLocks noGrp="1"/>
          </p:cNvSpPr>
          <p:nvPr>
            <p:ph type="body" idx="1"/>
          </p:nvPr>
        </p:nvSpPr>
        <p:spPr>
          <a:xfrm>
            <a:off x="457200" y="1600200"/>
            <a:ext cx="8229600" cy="4475747"/>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 </a:t>
            </a:r>
          </a:p>
        </p:txBody>
      </p:sp>
      <p:sp>
        <p:nvSpPr>
          <p:cNvPr id="3" name="ZoneTexte 2"/>
          <p:cNvSpPr txBox="1"/>
          <p:nvPr userDrawn="1"/>
        </p:nvSpPr>
        <p:spPr>
          <a:xfrm>
            <a:off x="912813" y="6334125"/>
            <a:ext cx="184666" cy="369332"/>
          </a:xfrm>
          <a:prstGeom prst="rect">
            <a:avLst/>
          </a:prstGeom>
          <a:noFill/>
        </p:spPr>
        <p:txBody>
          <a:bodyPr wrap="none" rtlCol="0">
            <a:spAutoFit/>
          </a:bodyPr>
          <a:lstStyle/>
          <a:p>
            <a:endParaRPr lang="fr-FR" dirty="0">
              <a:solidFill>
                <a:prstClr val="black"/>
              </a:solidFill>
            </a:endParaRPr>
          </a:p>
        </p:txBody>
      </p:sp>
      <p:sp>
        <p:nvSpPr>
          <p:cNvPr id="6" name="Espace réservé du pied de page 4"/>
          <p:cNvSpPr>
            <a:spLocks noGrp="1"/>
          </p:cNvSpPr>
          <p:nvPr>
            <p:ph type="ftr" sz="quarter" idx="3"/>
          </p:nvPr>
        </p:nvSpPr>
        <p:spPr>
          <a:xfrm>
            <a:off x="8385542" y="6250155"/>
            <a:ext cx="709462" cy="365125"/>
          </a:xfrm>
          <a:prstGeom prst="rect">
            <a:avLst/>
          </a:prstGeom>
        </p:spPr>
        <p:txBody>
          <a:bodyPr vert="horz" lIns="91440" tIns="45720" rIns="91440" bIns="45720" rtlCol="0" anchor="ctr"/>
          <a:lstStyle>
            <a:lvl1pPr algn="ctr">
              <a:defRPr sz="800">
                <a:solidFill>
                  <a:schemeClr val="tx1">
                    <a:tint val="75000"/>
                  </a:schemeClr>
                </a:solidFill>
                <a:latin typeface="Calibri"/>
                <a:cs typeface="Calibri"/>
              </a:defRPr>
            </a:lvl1pPr>
          </a:lstStyle>
          <a:p>
            <a:fld id="{02D689D4-760E-5044-90C5-1998CF6DB897}" type="slidenum">
              <a:rPr lang="fr-FR" smtClean="0">
                <a:solidFill>
                  <a:prstClr val="black">
                    <a:tint val="75000"/>
                  </a:prstClr>
                </a:solidFill>
              </a:rPr>
              <a:pPr/>
              <a:t>‹N°›</a:t>
            </a:fld>
            <a:endParaRPr lang="fr-FR" dirty="0">
              <a:solidFill>
                <a:prstClr val="black">
                  <a:tint val="75000"/>
                </a:prstClr>
              </a:solidFill>
            </a:endParaRPr>
          </a:p>
        </p:txBody>
      </p:sp>
    </p:spTree>
    <p:extLst>
      <p:ext uri="{BB962C8B-B14F-4D97-AF65-F5344CB8AC3E}">
        <p14:creationId xmlns:p14="http://schemas.microsoft.com/office/powerpoint/2010/main" val="9862040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lvl1pPr algn="ctr" defTabSz="457200" rtl="0" eaLnBrk="1" latinLnBrk="0" hangingPunct="1">
        <a:spcBef>
          <a:spcPct val="0"/>
        </a:spcBef>
        <a:buNone/>
        <a:defRPr sz="3000" kern="1200">
          <a:solidFill>
            <a:schemeClr val="tx1"/>
          </a:solidFill>
          <a:latin typeface="+mn-lt"/>
          <a:ea typeface="+mj-ea"/>
          <a:cs typeface="Gotham"/>
        </a:defRPr>
      </a:lvl1pPr>
    </p:titleStyle>
    <p:bodyStyle>
      <a:lvl1pPr marL="342900" indent="-342900" algn="l" defTabSz="457200" rtl="0" eaLnBrk="1" latinLnBrk="0" hangingPunct="1">
        <a:spcBef>
          <a:spcPct val="20000"/>
        </a:spcBef>
        <a:buClr>
          <a:srgbClr val="D40521"/>
        </a:buClr>
        <a:buFont typeface="Arial"/>
        <a:buChar char="•"/>
        <a:defRPr sz="2200" kern="1200">
          <a:solidFill>
            <a:schemeClr val="tx1"/>
          </a:solidFill>
          <a:latin typeface="+mn-lt"/>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Clr>
          <a:srgbClr val="D40521"/>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ésultat de recherche d'images pour &quot;linkedin logo&quot;">
            <a:extLst>
              <a:ext uri="{FF2B5EF4-FFF2-40B4-BE49-F238E27FC236}">
                <a16:creationId xmlns:a16="http://schemas.microsoft.com/office/drawing/2014/main" xmlns="" id="{7B564C58-88D0-43D0-9C38-C5339AC6A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497" y="1805648"/>
            <a:ext cx="2381003" cy="238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34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867F132-F807-4DFB-9837-4EAB1EF1C409}"/>
              </a:ext>
            </a:extLst>
          </p:cNvPr>
          <p:cNvSpPr/>
          <p:nvPr/>
        </p:nvSpPr>
        <p:spPr>
          <a:xfrm>
            <a:off x="427511" y="660235"/>
            <a:ext cx="8288977" cy="3330399"/>
          </a:xfrm>
          <a:prstGeom prst="rect">
            <a:avLst/>
          </a:prstGeom>
        </p:spPr>
        <p:txBody>
          <a:bodyPr wrap="square">
            <a:spAutoFit/>
          </a:bodyPr>
          <a:lstStyle/>
          <a:p>
            <a:pPr algn="just">
              <a:lnSpc>
                <a:spcPct val="200000"/>
              </a:lnSpc>
            </a:pPr>
            <a:r>
              <a:rPr lang="fr-FR" b="1" dirty="0">
                <a:latin typeface="Arial" panose="020B0604020202020204" pitchFamily="34" charset="0"/>
                <a:cs typeface="Arial" panose="020B0604020202020204" pitchFamily="34" charset="0"/>
              </a:rPr>
              <a:t>Des réseaux sociaux aux modèles économiques originaux</a:t>
            </a:r>
          </a:p>
          <a:p>
            <a:pPr algn="just">
              <a:lnSpc>
                <a:spcPct val="200000"/>
              </a:lnSpc>
            </a:pPr>
            <a:r>
              <a:rPr lang="fr-FR" dirty="0">
                <a:latin typeface="Arial" panose="020B0604020202020204" pitchFamily="34" charset="0"/>
                <a:cs typeface="Arial" panose="020B0604020202020204" pitchFamily="34" charset="0"/>
              </a:rPr>
              <a:t>Les réseaux sociaux connaissent un fort engouement, et de nombreux sites tentent d’exister en adoptant un modèle économique original, clairement différenciateur. Dans la diversité actuelle des réseaux sociaux, nous pouvons distinguer deux grandes tendances qui polarisent la majorité des réseaux sociaux :</a:t>
            </a:r>
            <a:endParaRPr lang="fr-FR"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4584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C90E919-B02E-4678-8373-B88A99D6F760}"/>
              </a:ext>
            </a:extLst>
          </p:cNvPr>
          <p:cNvSpPr/>
          <p:nvPr/>
        </p:nvSpPr>
        <p:spPr>
          <a:xfrm>
            <a:off x="368135" y="571308"/>
            <a:ext cx="8407730" cy="4438395"/>
          </a:xfrm>
          <a:prstGeom prst="rect">
            <a:avLst/>
          </a:prstGeom>
        </p:spPr>
        <p:txBody>
          <a:bodyPr wrap="square">
            <a:spAutoFit/>
          </a:bodyPr>
          <a:lstStyle/>
          <a:p>
            <a:pPr marL="285750" indent="-285750" algn="just">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Les réseaux sociaux de contact</a:t>
            </a:r>
            <a:r>
              <a:rPr lang="fr-FR" dirty="0">
                <a:latin typeface="Arial" panose="020B0604020202020204" pitchFamily="34" charset="0"/>
                <a:cs typeface="Arial" panose="020B0604020202020204" pitchFamily="34" charset="0"/>
              </a:rPr>
              <a:t> misent sur la constitution de cercles de connaissances. Ils offrent des outils pointus pour rechercher d’autres membres et interagir directement avec eux. </a:t>
            </a:r>
          </a:p>
          <a:p>
            <a:pPr marL="285750" indent="-285750" algn="just">
              <a:lnSpc>
                <a:spcPct val="200000"/>
              </a:lnSpc>
              <a:buClr>
                <a:srgbClr val="CB4D60"/>
              </a:buClr>
              <a:buFont typeface="Arial" panose="020B0604020202020204" pitchFamily="34" charset="0"/>
              <a:buChar char="•"/>
            </a:pPr>
            <a:r>
              <a:rPr lang="fr-FR" dirty="0">
                <a:latin typeface="Arial" panose="020B0604020202020204" pitchFamily="34" charset="0"/>
                <a:cs typeface="Arial" panose="020B0604020202020204" pitchFamily="34" charset="0"/>
              </a:rPr>
              <a:t>Facebook, avec ses nombreuses fonctionnalités interactives, se classe dans cette catégorie : un membre peut par exemple commenter ou aimer la publication d’un autre, identifier une personne dans une photographie ou une vidéo, poster un message sur le mur d’un ami, envoyer des messages et/ou utiliser une messagerie instantanée au groupe…</a:t>
            </a:r>
            <a:endParaRPr lang="fr-FR"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961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F3AF77E-4CCD-4E21-B90D-EE511176FB2A}"/>
              </a:ext>
            </a:extLst>
          </p:cNvPr>
          <p:cNvSpPr/>
          <p:nvPr/>
        </p:nvSpPr>
        <p:spPr>
          <a:xfrm>
            <a:off x="332509" y="594921"/>
            <a:ext cx="8478982" cy="3330399"/>
          </a:xfrm>
          <a:prstGeom prst="rect">
            <a:avLst/>
          </a:prstGeom>
        </p:spPr>
        <p:txBody>
          <a:bodyPr wrap="square">
            <a:spAutoFit/>
          </a:bodyPr>
          <a:lstStyle/>
          <a:p>
            <a:pPr marL="285750" indent="-285750" algn="just">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Les réseaux sociaux de contenu</a:t>
            </a:r>
            <a:r>
              <a:rPr lang="fr-FR" dirty="0">
                <a:latin typeface="Arial" panose="020B0604020202020204" pitchFamily="34" charset="0"/>
                <a:cs typeface="Arial" panose="020B0604020202020204" pitchFamily="34" charset="0"/>
              </a:rPr>
              <a:t> favorisent la publication d’un contenu original, destiné à être partagé avec la communauté. Pour exister dans un environnement fortement concurrentiel, les réseaux sociaux de contenu adoptent souvent un positionnement original : Twitter, par exemple, a misé sur la publication de messages courts, tandis que Pinterest parie plutôt sur l’image.</a:t>
            </a:r>
            <a:endParaRPr lang="fr-FR"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992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CB07359-3855-4527-96A0-292366DB57BB}"/>
              </a:ext>
            </a:extLst>
          </p:cNvPr>
          <p:cNvSpPr/>
          <p:nvPr/>
        </p:nvSpPr>
        <p:spPr>
          <a:xfrm>
            <a:off x="415636" y="495444"/>
            <a:ext cx="8312728" cy="5546390"/>
          </a:xfrm>
          <a:prstGeom prst="rect">
            <a:avLst/>
          </a:prstGeom>
        </p:spPr>
        <p:txBody>
          <a:bodyPr wrap="square">
            <a:spAutoFit/>
          </a:bodyPr>
          <a:lstStyle/>
          <a:p>
            <a:pPr algn="just">
              <a:lnSpc>
                <a:spcPct val="200000"/>
              </a:lnSpc>
            </a:pPr>
            <a:r>
              <a:rPr lang="fr-FR" b="1" dirty="0">
                <a:latin typeface="Arial" panose="020B0604020202020204" pitchFamily="34" charset="0"/>
                <a:cs typeface="Arial" panose="020B0604020202020204" pitchFamily="34" charset="0"/>
              </a:rPr>
              <a:t>Les principales familles de médias sociaux</a:t>
            </a:r>
          </a:p>
          <a:p>
            <a:pPr algn="just">
              <a:lnSpc>
                <a:spcPct val="200000"/>
              </a:lnSpc>
            </a:pPr>
            <a:r>
              <a:rPr lang="fr-FR" dirty="0">
                <a:latin typeface="Arial" panose="020B0604020202020204" pitchFamily="34" charset="0"/>
                <a:cs typeface="Arial" panose="020B0604020202020204" pitchFamily="34" charset="0"/>
              </a:rPr>
              <a:t>Les médias sociaux recensent un ensemble hétéroclite de sites et applications. Néanmoins, dans un souci de clarté, voici une nomenclature qui distingue différentes familles en fonction de leurs finalités.</a:t>
            </a:r>
          </a:p>
          <a:p>
            <a:pPr marL="285750" indent="-285750">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Les médias sociaux de publication </a:t>
            </a:r>
            <a:r>
              <a:rPr lang="fr-FR" dirty="0">
                <a:latin typeface="Arial" panose="020B0604020202020204" pitchFamily="34" charset="0"/>
                <a:cs typeface="Arial" panose="020B0604020202020204" pitchFamily="34" charset="0"/>
              </a:rPr>
              <a:t>comprennent notamment les blogs et sites participatifs comme les wikis. Ils touchent généralement une communauté de lecteurs étendue.</a:t>
            </a:r>
          </a:p>
          <a:p>
            <a:pPr marL="285750" indent="-285750">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Les médias sociaux de partage </a:t>
            </a:r>
            <a:r>
              <a:rPr lang="fr-FR" dirty="0">
                <a:latin typeface="Arial" panose="020B0604020202020204" pitchFamily="34" charset="0"/>
                <a:cs typeface="Arial" panose="020B0604020202020204" pitchFamily="34" charset="0"/>
              </a:rPr>
              <a:t>rassemblent de nombreux réseaux sociaux de contenu. Ils ont pour vocation de proposer un contenu destiné à être partagé par la communauté.</a:t>
            </a:r>
          </a:p>
        </p:txBody>
      </p:sp>
    </p:spTree>
    <p:extLst>
      <p:ext uri="{BB962C8B-B14F-4D97-AF65-F5344CB8AC3E}">
        <p14:creationId xmlns:p14="http://schemas.microsoft.com/office/powerpoint/2010/main" val="1132636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D2E1828-6DE2-4A16-81CE-112C6081DF80}"/>
              </a:ext>
            </a:extLst>
          </p:cNvPr>
          <p:cNvSpPr/>
          <p:nvPr/>
        </p:nvSpPr>
        <p:spPr>
          <a:xfrm>
            <a:off x="338447" y="597434"/>
            <a:ext cx="8467106" cy="4438395"/>
          </a:xfrm>
          <a:prstGeom prst="rect">
            <a:avLst/>
          </a:prstGeom>
        </p:spPr>
        <p:txBody>
          <a:bodyPr wrap="square">
            <a:spAutoFit/>
          </a:bodyPr>
          <a:lstStyle/>
          <a:p>
            <a:pPr marL="285750" indent="-285750">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Les médias sociaux de réseautage</a:t>
            </a:r>
            <a:r>
              <a:rPr lang="fr-FR" dirty="0">
                <a:latin typeface="Arial" panose="020B0604020202020204" pitchFamily="34" charset="0"/>
                <a:cs typeface="Arial" panose="020B0604020202020204" pitchFamily="34" charset="0"/>
              </a:rPr>
              <a:t> sont surtout représentés par les réseaux sociaux de contact. Les internautes qui s’y connectent souhaitent interagir directement avec d’autres utilisateurs, et élargir leurs cercles de connaissances selon des objectifs personnels ou professionnels.</a:t>
            </a:r>
          </a:p>
          <a:p>
            <a:pPr marL="285750" indent="-285750">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Les médias sociaux de discussion </a:t>
            </a:r>
            <a:r>
              <a:rPr lang="fr-FR" dirty="0">
                <a:latin typeface="Arial" panose="020B0604020202020204" pitchFamily="34" charset="0"/>
                <a:cs typeface="Arial" panose="020B0604020202020204" pitchFamily="34" charset="0"/>
              </a:rPr>
              <a:t>comptent notamment dans leurs rangs les forums de discussions et les messageries instantanées. Les conversations s’organisent généralement autour d’affinités personnelles ou à des fins professionnelles.</a:t>
            </a:r>
            <a:endParaRPr lang="fr-FR"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4983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C805EEA-3C36-4CD6-959D-C5B9ED386E6B}"/>
              </a:ext>
            </a:extLst>
          </p:cNvPr>
          <p:cNvSpPr/>
          <p:nvPr/>
        </p:nvSpPr>
        <p:spPr>
          <a:xfrm>
            <a:off x="397823" y="739869"/>
            <a:ext cx="8348354" cy="3884397"/>
          </a:xfrm>
          <a:prstGeom prst="rect">
            <a:avLst/>
          </a:prstGeom>
        </p:spPr>
        <p:txBody>
          <a:bodyPr wrap="square">
            <a:spAutoFit/>
          </a:bodyPr>
          <a:lstStyle/>
          <a:p>
            <a:pPr algn="just">
              <a:lnSpc>
                <a:spcPct val="200000"/>
              </a:lnSpc>
            </a:pPr>
            <a:r>
              <a:rPr lang="fr-FR" dirty="0">
                <a:latin typeface="Arial" panose="020B0604020202020204" pitchFamily="34" charset="0"/>
                <a:cs typeface="Arial" panose="020B0604020202020204" pitchFamily="34" charset="0"/>
              </a:rPr>
              <a:t>Le paysage des médias sociaux évoluant rapidement, avec notamment l’explosion des applications mobiles et des objets connectés, </a:t>
            </a:r>
            <a:r>
              <a:rPr lang="fr-FR" b="1" dirty="0">
                <a:latin typeface="Arial" panose="020B0604020202020204" pitchFamily="34" charset="0"/>
                <a:cs typeface="Arial" panose="020B0604020202020204" pitchFamily="34" charset="0"/>
              </a:rPr>
              <a:t>ce panorama ne possède qu’une valeur indicative</a:t>
            </a:r>
            <a:r>
              <a:rPr lang="fr-FR" dirty="0">
                <a:latin typeface="Arial" panose="020B0604020202020204" pitchFamily="34" charset="0"/>
                <a:cs typeface="Arial" panose="020B0604020202020204" pitchFamily="34" charset="0"/>
              </a:rPr>
              <a:t>, destinée à vous apporter une plus grande lisibilité.</a:t>
            </a:r>
          </a:p>
          <a:p>
            <a:pPr algn="just">
              <a:lnSpc>
                <a:spcPct val="200000"/>
              </a:lnSpc>
            </a:pPr>
            <a:endParaRPr lang="fr-FR" b="1" dirty="0">
              <a:solidFill>
                <a:srgbClr val="CB4D60"/>
              </a:solidFill>
              <a:latin typeface="Arial" panose="020B0604020202020204" pitchFamily="34" charset="0"/>
              <a:cs typeface="Arial" panose="020B0604020202020204" pitchFamily="34" charset="0"/>
            </a:endParaRPr>
          </a:p>
          <a:p>
            <a:pPr algn="just">
              <a:lnSpc>
                <a:spcPct val="200000"/>
              </a:lnSpc>
            </a:pPr>
            <a:r>
              <a:rPr lang="fr-FR" b="1" dirty="0">
                <a:solidFill>
                  <a:srgbClr val="CB4D60"/>
                </a:solidFill>
                <a:latin typeface="Arial" panose="020B0604020202020204" pitchFamily="34" charset="0"/>
                <a:cs typeface="Arial" panose="020B0604020202020204" pitchFamily="34" charset="0"/>
              </a:rPr>
              <a:t>Alors, la différence entre médias sociaux et réseaux est-elle maintenant plus claire ?</a:t>
            </a:r>
            <a:endParaRPr lang="fr-FR" b="1" i="0" dirty="0">
              <a:solidFill>
                <a:srgbClr val="CB4D6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952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1ACD56E2-039F-4567-A38C-BDF6979271E7}"/>
              </a:ext>
            </a:extLst>
          </p:cNvPr>
          <p:cNvSpPr txBox="1"/>
          <p:nvPr/>
        </p:nvSpPr>
        <p:spPr>
          <a:xfrm>
            <a:off x="419100" y="3105834"/>
            <a:ext cx="8305799" cy="646331"/>
          </a:xfrm>
          <a:prstGeom prst="rect">
            <a:avLst/>
          </a:prstGeom>
          <a:noFill/>
        </p:spPr>
        <p:txBody>
          <a:bodyPr wrap="square" rtlCol="0">
            <a:spAutoFit/>
          </a:bodyPr>
          <a:lstStyle/>
          <a:p>
            <a:r>
              <a:rPr lang="fr-FR" sz="3600" b="1" dirty="0">
                <a:solidFill>
                  <a:srgbClr val="CB4D60"/>
                </a:solidFill>
                <a:latin typeface="Arial" panose="020B0604020202020204" pitchFamily="34" charset="0"/>
                <a:cs typeface="Arial" panose="020B0604020202020204" pitchFamily="34" charset="0"/>
              </a:rPr>
              <a:t>A quoi servent les réseaux sociaux ?</a:t>
            </a:r>
          </a:p>
        </p:txBody>
      </p:sp>
    </p:spTree>
    <p:extLst>
      <p:ext uri="{BB962C8B-B14F-4D97-AF65-F5344CB8AC3E}">
        <p14:creationId xmlns:p14="http://schemas.microsoft.com/office/powerpoint/2010/main" val="844569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9E86AA6-5E93-411D-AED4-AD36EE98030D}"/>
              </a:ext>
            </a:extLst>
          </p:cNvPr>
          <p:cNvSpPr/>
          <p:nvPr/>
        </p:nvSpPr>
        <p:spPr>
          <a:xfrm>
            <a:off x="476250" y="652599"/>
            <a:ext cx="8191500" cy="2776401"/>
          </a:xfrm>
          <a:prstGeom prst="rect">
            <a:avLst/>
          </a:prstGeom>
        </p:spPr>
        <p:txBody>
          <a:bodyPr wrap="square">
            <a:spAutoFit/>
          </a:bodyPr>
          <a:lstStyle/>
          <a:p>
            <a:pPr algn="just">
              <a:lnSpc>
                <a:spcPct val="200000"/>
              </a:lnSpc>
            </a:pPr>
            <a:r>
              <a:rPr lang="fr-FR" i="1" dirty="0">
                <a:latin typeface="Arial" panose="020B0604020202020204" pitchFamily="34" charset="0"/>
                <a:cs typeface="Arial" panose="020B0604020202020204" pitchFamily="34" charset="0"/>
              </a:rPr>
              <a:t>Le terme de réseaux sociaux (Facebook, Twitter, </a:t>
            </a:r>
            <a:r>
              <a:rPr lang="fr-FR" i="1" dirty="0" err="1">
                <a:latin typeface="Arial" panose="020B0604020202020204" pitchFamily="34" charset="0"/>
                <a:cs typeface="Arial" panose="020B0604020202020204" pitchFamily="34" charset="0"/>
              </a:rPr>
              <a:t>Linkedin</a:t>
            </a:r>
            <a:r>
              <a:rPr lang="fr-FR" i="1" dirty="0">
                <a:latin typeface="Arial" panose="020B0604020202020204" pitchFamily="34" charset="0"/>
                <a:cs typeface="Arial" panose="020B0604020202020204" pitchFamily="34" charset="0"/>
              </a:rPr>
              <a:t>, pour ne citer que les plus connus) désigne généralement l’ensemble des sites internet permettant de se constituer un réseau d’amis ou de connaissances professionnelles et fournissant à leur membres des outils et interfaces d’interactions, de présentation et de communication.</a:t>
            </a:r>
          </a:p>
        </p:txBody>
      </p:sp>
    </p:spTree>
    <p:extLst>
      <p:ext uri="{BB962C8B-B14F-4D97-AF65-F5344CB8AC3E}">
        <p14:creationId xmlns:p14="http://schemas.microsoft.com/office/powerpoint/2010/main" val="3939046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17B10DC-FC68-46D1-8693-A502F2F36EC2}"/>
              </a:ext>
            </a:extLst>
          </p:cNvPr>
          <p:cNvSpPr/>
          <p:nvPr/>
        </p:nvSpPr>
        <p:spPr>
          <a:xfrm>
            <a:off x="288757" y="513237"/>
            <a:ext cx="8566485" cy="3792064"/>
          </a:xfrm>
          <a:prstGeom prst="rect">
            <a:avLst/>
          </a:prstGeom>
        </p:spPr>
        <p:txBody>
          <a:bodyPr wrap="square">
            <a:spAutoFit/>
          </a:bodyPr>
          <a:lstStyle/>
          <a:p>
            <a:pPr algn="just">
              <a:lnSpc>
                <a:spcPct val="200000"/>
              </a:lnSpc>
            </a:pPr>
            <a:r>
              <a:rPr lang="fr-FR" sz="2400" b="1" dirty="0">
                <a:solidFill>
                  <a:srgbClr val="79C7C5"/>
                </a:solidFill>
                <a:latin typeface="Arial" panose="020B0604020202020204" pitchFamily="34" charset="0"/>
                <a:cs typeface="Arial" panose="020B0604020202020204" pitchFamily="34" charset="0"/>
              </a:rPr>
              <a:t>Réseaux sociaux: Mission, objectifs, cibles et contenus</a:t>
            </a:r>
          </a:p>
          <a:p>
            <a:pPr algn="just">
              <a:lnSpc>
                <a:spcPct val="200000"/>
              </a:lnSpc>
            </a:pPr>
            <a:r>
              <a:rPr lang="fr-FR" b="1" cap="all" dirty="0">
                <a:solidFill>
                  <a:srgbClr val="717070"/>
                </a:solidFill>
                <a:latin typeface="Arial" panose="020B0604020202020204" pitchFamily="34" charset="0"/>
                <a:cs typeface="Arial" panose="020B0604020202020204" pitchFamily="34" charset="0"/>
              </a:rPr>
              <a:t>A</a:t>
            </a:r>
            <a:r>
              <a:rPr lang="fr-FR" dirty="0">
                <a:solidFill>
                  <a:srgbClr val="717070"/>
                </a:solidFill>
                <a:latin typeface="Arial" panose="020B0604020202020204" pitchFamily="34" charset="0"/>
                <a:cs typeface="Arial" panose="020B0604020202020204" pitchFamily="34" charset="0"/>
              </a:rPr>
              <a:t> </a:t>
            </a:r>
            <a:r>
              <a:rPr lang="fr-FR" b="1" dirty="0">
                <a:solidFill>
                  <a:srgbClr val="717070"/>
                </a:solidFill>
                <a:latin typeface="Arial" panose="020B0604020202020204" pitchFamily="34" charset="0"/>
                <a:cs typeface="Arial" panose="020B0604020202020204" pitchFamily="34" charset="0"/>
              </a:rPr>
              <a:t>quoi servent les réseaux sociaux</a:t>
            </a:r>
            <a:r>
              <a:rPr lang="fr-FR" dirty="0">
                <a:solidFill>
                  <a:srgbClr val="000000"/>
                </a:solidFill>
                <a:latin typeface="Arial" panose="020B0604020202020204" pitchFamily="34" charset="0"/>
                <a:cs typeface="Arial" panose="020B0604020202020204" pitchFamily="34" charset="0"/>
              </a:rPr>
              <a:t> qui font aujourd’hui le bonheur de millions d’internautes ? </a:t>
            </a:r>
          </a:p>
          <a:p>
            <a:pPr algn="just">
              <a:lnSpc>
                <a:spcPct val="200000"/>
              </a:lnSpc>
            </a:pPr>
            <a:endParaRPr lang="fr-FR" sz="900" dirty="0">
              <a:solidFill>
                <a:srgbClr val="000000"/>
              </a:solidFill>
              <a:latin typeface="Arial" panose="020B0604020202020204" pitchFamily="34" charset="0"/>
              <a:cs typeface="Arial" panose="020B0604020202020204" pitchFamily="34" charset="0"/>
            </a:endParaRPr>
          </a:p>
          <a:p>
            <a:pPr algn="just">
              <a:lnSpc>
                <a:spcPct val="200000"/>
              </a:lnSpc>
            </a:pPr>
            <a:r>
              <a:rPr lang="fr-FR" dirty="0">
                <a:solidFill>
                  <a:srgbClr val="000000"/>
                </a:solidFill>
                <a:latin typeface="Arial" panose="020B0604020202020204" pitchFamily="34" charset="0"/>
                <a:cs typeface="Arial" panose="020B0604020202020204" pitchFamily="34" charset="0"/>
              </a:rPr>
              <a:t>Voici un tableau récapitulatif qui résume l’intérêt de chaque réseau pour les internautes mais également pour les entreprises. Facebook, Twitter, LinkedIn, </a:t>
            </a:r>
            <a:r>
              <a:rPr lang="fr-FR" dirty="0" err="1">
                <a:solidFill>
                  <a:srgbClr val="000000"/>
                </a:solidFill>
                <a:latin typeface="Arial" panose="020B0604020202020204" pitchFamily="34" charset="0"/>
                <a:cs typeface="Arial" panose="020B0604020202020204" pitchFamily="34" charset="0"/>
              </a:rPr>
              <a:t>SnapChat</a:t>
            </a:r>
            <a:r>
              <a:rPr lang="fr-FR" dirty="0">
                <a:solidFill>
                  <a:srgbClr val="000000"/>
                </a:solidFill>
                <a:latin typeface="Arial" panose="020B0604020202020204" pitchFamily="34" charset="0"/>
                <a:cs typeface="Arial" panose="020B0604020202020204" pitchFamily="34" charset="0"/>
              </a:rPr>
              <a:t>, Pinterest, Instagram, </a:t>
            </a:r>
            <a:r>
              <a:rPr lang="fr-FR" dirty="0" err="1">
                <a:solidFill>
                  <a:srgbClr val="000000"/>
                </a:solidFill>
                <a:latin typeface="Arial" panose="020B0604020202020204" pitchFamily="34" charset="0"/>
                <a:cs typeface="Arial" panose="020B0604020202020204" pitchFamily="34" charset="0"/>
              </a:rPr>
              <a:t>Youtube</a:t>
            </a:r>
            <a:r>
              <a:rPr lang="fr-FR" dirty="0">
                <a:solidFill>
                  <a:srgbClr val="000000"/>
                </a:solidFill>
                <a:latin typeface="Arial" panose="020B0604020202020204" pitchFamily="34" charset="0"/>
                <a:cs typeface="Arial" panose="020B0604020202020204" pitchFamily="34" charset="0"/>
              </a:rPr>
              <a:t> … </a:t>
            </a:r>
            <a:endParaRPr lang="fr-FR" b="0" i="0" dirty="0">
              <a:solidFill>
                <a:srgbClr val="666666"/>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7840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cial-media">
            <a:extLst>
              <a:ext uri="{FF2B5EF4-FFF2-40B4-BE49-F238E27FC236}">
                <a16:creationId xmlns:a16="http://schemas.microsoft.com/office/drawing/2014/main" xmlns="" id="{4234775D-5E82-4CF4-8771-3DBD52015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827" y="858116"/>
            <a:ext cx="8172346" cy="5141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88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xmlns="" id="{857A9AD6-1904-4F92-ADD1-176354E9E350}"/>
              </a:ext>
            </a:extLst>
          </p:cNvPr>
          <p:cNvSpPr txBox="1">
            <a:spLocks/>
          </p:cNvSpPr>
          <p:nvPr/>
        </p:nvSpPr>
        <p:spPr>
          <a:xfrm>
            <a:off x="527384" y="542797"/>
            <a:ext cx="8089232" cy="2441035"/>
          </a:xfrm>
          <a:prstGeom prst="rect">
            <a:avLst/>
          </a:prstGeom>
        </p:spPr>
        <p:txBody>
          <a:bodyPr/>
          <a:lstStyle>
            <a:lvl1pPr marL="342900" indent="-342900" algn="l" defTabSz="457200" rtl="0" eaLnBrk="1" latinLnBrk="0" hangingPunct="1">
              <a:spcBef>
                <a:spcPct val="20000"/>
              </a:spcBef>
              <a:buClr>
                <a:srgbClr val="D40521"/>
              </a:buClr>
              <a:buFont typeface="Arial"/>
              <a:buChar char="•"/>
              <a:defRPr sz="2200" kern="1200">
                <a:solidFill>
                  <a:schemeClr val="tx1"/>
                </a:solidFill>
                <a:latin typeface="+mn-lt"/>
                <a:ea typeface="+mn-ea"/>
                <a:cs typeface="Helvetica"/>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Clr>
                <a:srgbClr val="D40521"/>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200000"/>
              </a:lnSpc>
              <a:buNone/>
            </a:pPr>
            <a:r>
              <a:rPr lang="fr-FR" b="1" dirty="0">
                <a:solidFill>
                  <a:srgbClr val="2C82C5"/>
                </a:solidFill>
              </a:rPr>
              <a:t>Qui êtes-vous ?</a:t>
            </a:r>
          </a:p>
          <a:p>
            <a:pPr>
              <a:lnSpc>
                <a:spcPct val="200000"/>
              </a:lnSpc>
              <a:buClr>
                <a:srgbClr val="2C82C5"/>
              </a:buClr>
            </a:pPr>
            <a:r>
              <a:rPr lang="fr-FR" dirty="0"/>
              <a:t>Quel est votre prénom et votre nom ?</a:t>
            </a:r>
          </a:p>
          <a:p>
            <a:pPr>
              <a:lnSpc>
                <a:spcPct val="200000"/>
              </a:lnSpc>
              <a:buClr>
                <a:srgbClr val="2C82C5"/>
              </a:buClr>
            </a:pPr>
            <a:r>
              <a:rPr lang="fr-FR" dirty="0"/>
              <a:t>Quelles sont vos ambitions professionnelles ?</a:t>
            </a:r>
          </a:p>
          <a:p>
            <a:pPr>
              <a:lnSpc>
                <a:spcPct val="200000"/>
              </a:lnSpc>
              <a:buClr>
                <a:srgbClr val="2C82C5"/>
              </a:buClr>
            </a:pPr>
            <a:r>
              <a:rPr lang="fr-FR" dirty="0"/>
              <a:t>Quelles sont vos attentes de la formation ?</a:t>
            </a:r>
          </a:p>
          <a:p>
            <a:pPr>
              <a:lnSpc>
                <a:spcPct val="200000"/>
              </a:lnSpc>
              <a:buClr>
                <a:srgbClr val="2C82C5"/>
              </a:buClr>
            </a:pPr>
            <a:r>
              <a:rPr lang="fr-FR" dirty="0"/>
              <a:t>Quels sont vos loisirs ?</a:t>
            </a:r>
          </a:p>
        </p:txBody>
      </p:sp>
    </p:spTree>
    <p:extLst>
      <p:ext uri="{BB962C8B-B14F-4D97-AF65-F5344CB8AC3E}">
        <p14:creationId xmlns:p14="http://schemas.microsoft.com/office/powerpoint/2010/main" val="4111914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éseaux sociaux, comment choisir ?">
            <a:extLst>
              <a:ext uri="{FF2B5EF4-FFF2-40B4-BE49-F238E27FC236}">
                <a16:creationId xmlns:a16="http://schemas.microsoft.com/office/drawing/2014/main" xmlns="" id="{9463B6B7-4DC9-4C4D-9E50-4EB97892A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10" y="857858"/>
            <a:ext cx="8486979" cy="5142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451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3F697A4-C78E-463E-BD94-9FCE990F761A}"/>
              </a:ext>
            </a:extLst>
          </p:cNvPr>
          <p:cNvSpPr/>
          <p:nvPr/>
        </p:nvSpPr>
        <p:spPr>
          <a:xfrm>
            <a:off x="320634" y="699700"/>
            <a:ext cx="8502732" cy="3970318"/>
          </a:xfrm>
          <a:prstGeom prst="rect">
            <a:avLst/>
          </a:prstGeom>
        </p:spPr>
        <p:txBody>
          <a:bodyPr wrap="square">
            <a:spAutoFit/>
          </a:bodyPr>
          <a:lstStyle/>
          <a:p>
            <a:pPr algn="just">
              <a:lnSpc>
                <a:spcPct val="150000"/>
              </a:lnSpc>
            </a:pPr>
            <a:r>
              <a:rPr lang="fr-FR" sz="2200" b="1" dirty="0">
                <a:solidFill>
                  <a:srgbClr val="2C82C5"/>
                </a:solidFill>
              </a:rPr>
              <a:t>Introduction : à la découverte de LinkedIn</a:t>
            </a:r>
          </a:p>
          <a:p>
            <a:pPr algn="just">
              <a:lnSpc>
                <a:spcPct val="150000"/>
              </a:lnSpc>
            </a:pPr>
            <a:r>
              <a:rPr lang="fr-FR" dirty="0"/>
              <a:t>LinkedIn, c’est un réseau social créé en 2003. Aujourd’hui, LinkedIn est le leader sur le marché des réseaux sociaux professionnels.</a:t>
            </a:r>
          </a:p>
          <a:p>
            <a:pPr algn="just">
              <a:lnSpc>
                <a:spcPct val="150000"/>
              </a:lnSpc>
            </a:pPr>
            <a:endParaRPr lang="fr-FR" dirty="0"/>
          </a:p>
          <a:p>
            <a:pPr algn="just">
              <a:lnSpc>
                <a:spcPct val="150000"/>
              </a:lnSpc>
            </a:pPr>
            <a:r>
              <a:rPr lang="fr-FR" sz="2000" b="1" dirty="0">
                <a:solidFill>
                  <a:srgbClr val="79C7C5"/>
                </a:solidFill>
              </a:rPr>
              <a:t>Pourquoi utiliser LinkedIn ?</a:t>
            </a:r>
          </a:p>
          <a:p>
            <a:pPr algn="just">
              <a:lnSpc>
                <a:spcPct val="150000"/>
              </a:lnSpc>
            </a:pPr>
            <a:r>
              <a:rPr lang="fr-FR" dirty="0"/>
              <a:t>LinkedIn, c’est plus de 330 millions d’utilisateurs actifs à travers le monde. C’est un outil pertinent à utiliser pour sa carrière professionnelle mais aussi pour développer son activité commerciale. </a:t>
            </a:r>
            <a:r>
              <a:rPr lang="fr-FR" b="1" dirty="0"/>
              <a:t>Encore faut-il savoir comment l’utiliser</a:t>
            </a:r>
            <a:r>
              <a:rPr lang="fr-FR" dirty="0"/>
              <a:t>. Pour cela, il est important de comprendre qui sont les utilisateurs de LinkedIn et quels en sont les usages.</a:t>
            </a:r>
          </a:p>
        </p:txBody>
      </p:sp>
    </p:spTree>
    <p:extLst>
      <p:ext uri="{BB962C8B-B14F-4D97-AF65-F5344CB8AC3E}">
        <p14:creationId xmlns:p14="http://schemas.microsoft.com/office/powerpoint/2010/main" val="26456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2A819AE-4A8F-4E47-8924-9BFDF3BC6F75}"/>
              </a:ext>
            </a:extLst>
          </p:cNvPr>
          <p:cNvSpPr/>
          <p:nvPr/>
        </p:nvSpPr>
        <p:spPr>
          <a:xfrm>
            <a:off x="314696" y="549188"/>
            <a:ext cx="8514608" cy="5123839"/>
          </a:xfrm>
          <a:prstGeom prst="rect">
            <a:avLst/>
          </a:prstGeom>
        </p:spPr>
        <p:txBody>
          <a:bodyPr wrap="square">
            <a:spAutoFit/>
          </a:bodyPr>
          <a:lstStyle/>
          <a:p>
            <a:pPr algn="just">
              <a:lnSpc>
                <a:spcPct val="200000"/>
              </a:lnSpc>
            </a:pPr>
            <a:r>
              <a:rPr lang="fr-FR" sz="2200" b="1" dirty="0">
                <a:solidFill>
                  <a:srgbClr val="2C82C5"/>
                </a:solidFill>
              </a:rPr>
              <a:t>LinkedIn, qui sont les utilisateurs ? </a:t>
            </a:r>
          </a:p>
          <a:p>
            <a:pPr algn="just">
              <a:lnSpc>
                <a:spcPct val="200000"/>
              </a:lnSpc>
            </a:pPr>
            <a:r>
              <a:rPr lang="fr-FR" dirty="0"/>
              <a:t>LinkedIn est un réseau social principalement plébiscité par les personnes hautement qualifiées. D’après une étude du Pew </a:t>
            </a:r>
            <a:r>
              <a:rPr lang="fr-FR" dirty="0" err="1"/>
              <a:t>Research</a:t>
            </a:r>
            <a:r>
              <a:rPr lang="fr-FR" dirty="0"/>
              <a:t> Center, 1 diplômé d’études supérieures sur 2 est inscrit sur le réseau social professionnel. </a:t>
            </a:r>
          </a:p>
          <a:p>
            <a:pPr algn="just">
              <a:lnSpc>
                <a:spcPct val="200000"/>
              </a:lnSpc>
            </a:pPr>
            <a:r>
              <a:rPr lang="fr-FR" b="1" dirty="0"/>
              <a:t>LinkedIn compte plus de 330 millions d’inscrit dont environ 110 millions actifs quotidiennement. </a:t>
            </a:r>
            <a:r>
              <a:rPr lang="fr-FR" dirty="0"/>
              <a:t>2 internautes s’inscrivent chaque seconde. </a:t>
            </a:r>
          </a:p>
          <a:p>
            <a:pPr algn="just">
              <a:lnSpc>
                <a:spcPct val="200000"/>
              </a:lnSpc>
            </a:pPr>
            <a:r>
              <a:rPr lang="fr-FR" dirty="0"/>
              <a:t>Les utilisateurs passent en moyenne 17 minutes par mois sur le réseau. </a:t>
            </a:r>
          </a:p>
          <a:p>
            <a:pPr algn="just">
              <a:lnSpc>
                <a:spcPct val="200000"/>
              </a:lnSpc>
            </a:pPr>
            <a:r>
              <a:rPr lang="fr-FR" b="1" dirty="0"/>
              <a:t>En France, ce ne sont pas moins de 8 millions de personnes qui sont inscrites sur LinkedIn.</a:t>
            </a:r>
          </a:p>
        </p:txBody>
      </p:sp>
    </p:spTree>
    <p:extLst>
      <p:ext uri="{BB962C8B-B14F-4D97-AF65-F5344CB8AC3E}">
        <p14:creationId xmlns:p14="http://schemas.microsoft.com/office/powerpoint/2010/main" val="1816045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B0918AA8-AC07-4FAC-90EA-510D471E5B86}"/>
              </a:ext>
            </a:extLst>
          </p:cNvPr>
          <p:cNvSpPr/>
          <p:nvPr/>
        </p:nvSpPr>
        <p:spPr>
          <a:xfrm>
            <a:off x="433449" y="711438"/>
            <a:ext cx="8277101" cy="3924151"/>
          </a:xfrm>
          <a:prstGeom prst="rect">
            <a:avLst/>
          </a:prstGeom>
        </p:spPr>
        <p:txBody>
          <a:bodyPr wrap="square">
            <a:spAutoFit/>
          </a:bodyPr>
          <a:lstStyle/>
          <a:p>
            <a:pPr algn="just">
              <a:lnSpc>
                <a:spcPct val="150000"/>
              </a:lnSpc>
            </a:pPr>
            <a:r>
              <a:rPr lang="fr-FR" sz="2200" b="1" dirty="0">
                <a:solidFill>
                  <a:srgbClr val="2C82C5"/>
                </a:solidFill>
              </a:rPr>
              <a:t>Voici le portrait-robot de l’utilisateur LinkedIn type : </a:t>
            </a:r>
          </a:p>
          <a:p>
            <a:pPr marL="285750" indent="-285750" algn="just">
              <a:lnSpc>
                <a:spcPct val="150000"/>
              </a:lnSpc>
              <a:buClr>
                <a:srgbClr val="C00000"/>
              </a:buClr>
              <a:buFont typeface="Arial" panose="020B0604020202020204" pitchFamily="34" charset="0"/>
              <a:buChar char="•"/>
            </a:pPr>
            <a:r>
              <a:rPr lang="fr-FR" dirty="0"/>
              <a:t>L’utilisateur type a un compte LinkedIn gratuit </a:t>
            </a:r>
            <a:r>
              <a:rPr lang="fr-FR" b="1" dirty="0"/>
              <a:t>(81% </a:t>
            </a:r>
            <a:r>
              <a:rPr lang="fr-FR" dirty="0"/>
              <a:t>des utilisateurs contre </a:t>
            </a:r>
            <a:r>
              <a:rPr lang="fr-FR" b="1" dirty="0"/>
              <a:t>18%</a:t>
            </a:r>
            <a:r>
              <a:rPr lang="fr-FR" dirty="0"/>
              <a:t> pour un compte Premium). </a:t>
            </a:r>
          </a:p>
          <a:p>
            <a:pPr marL="285750" indent="-285750" algn="just">
              <a:lnSpc>
                <a:spcPct val="150000"/>
              </a:lnSpc>
              <a:buClr>
                <a:srgbClr val="C00000"/>
              </a:buClr>
              <a:buFont typeface="Arial" panose="020B0604020202020204" pitchFamily="34" charset="0"/>
              <a:buChar char="•"/>
            </a:pPr>
            <a:r>
              <a:rPr lang="fr-FR" dirty="0"/>
              <a:t>L’utilisateur type à </a:t>
            </a:r>
            <a:r>
              <a:rPr lang="fr-FR" b="1" dirty="0"/>
              <a:t>44 ans </a:t>
            </a:r>
            <a:r>
              <a:rPr lang="fr-FR" dirty="0"/>
              <a:t>(et 79% des utilisateurs ont plus de 34 ans) </a:t>
            </a:r>
          </a:p>
          <a:p>
            <a:pPr marL="285750" indent="-285750" algn="just">
              <a:lnSpc>
                <a:spcPct val="150000"/>
              </a:lnSpc>
              <a:buClr>
                <a:srgbClr val="C00000"/>
              </a:buClr>
              <a:buFont typeface="Arial" panose="020B0604020202020204" pitchFamily="34" charset="0"/>
              <a:buChar char="•"/>
            </a:pPr>
            <a:r>
              <a:rPr lang="fr-FR" dirty="0"/>
              <a:t>Il utilise LinkedIn entre </a:t>
            </a:r>
            <a:r>
              <a:rPr lang="fr-FR" b="1" dirty="0"/>
              <a:t>0 et 2h </a:t>
            </a:r>
            <a:r>
              <a:rPr lang="fr-FR" dirty="0"/>
              <a:t>par semaine (</a:t>
            </a:r>
            <a:r>
              <a:rPr lang="fr-FR" b="1" dirty="0"/>
              <a:t>43,2% </a:t>
            </a:r>
            <a:r>
              <a:rPr lang="fr-FR" dirty="0"/>
              <a:t>des utilisateurs). </a:t>
            </a:r>
          </a:p>
          <a:p>
            <a:pPr marL="285750" indent="-285750" algn="just">
              <a:lnSpc>
                <a:spcPct val="150000"/>
              </a:lnSpc>
              <a:buClr>
                <a:srgbClr val="C00000"/>
              </a:buClr>
              <a:buFont typeface="Arial" panose="020B0604020202020204" pitchFamily="34" charset="0"/>
              <a:buChar char="•"/>
            </a:pPr>
            <a:r>
              <a:rPr lang="fr-FR" dirty="0"/>
              <a:t>L’utilisateur type LinkedIn est en moyenne membre de </a:t>
            </a:r>
            <a:r>
              <a:rPr lang="fr-FR" b="1" dirty="0"/>
              <a:t>1 à 9 groupes </a:t>
            </a:r>
            <a:r>
              <a:rPr lang="fr-FR" dirty="0"/>
              <a:t>(</a:t>
            </a:r>
            <a:r>
              <a:rPr lang="fr-FR" b="1" dirty="0"/>
              <a:t>33%</a:t>
            </a:r>
            <a:r>
              <a:rPr lang="fr-FR" dirty="0"/>
              <a:t> des utilisateurs). </a:t>
            </a:r>
          </a:p>
          <a:p>
            <a:pPr marL="285750" indent="-285750" algn="just">
              <a:lnSpc>
                <a:spcPct val="150000"/>
              </a:lnSpc>
              <a:buClr>
                <a:srgbClr val="C00000"/>
              </a:buClr>
              <a:buFont typeface="Arial" panose="020B0604020202020204" pitchFamily="34" charset="0"/>
              <a:buChar char="•"/>
            </a:pPr>
            <a:r>
              <a:rPr lang="fr-FR" dirty="0"/>
              <a:t>Il apprécie particulièrement les fonctionnalités « </a:t>
            </a:r>
            <a:r>
              <a:rPr lang="fr-FR" b="1" dirty="0"/>
              <a:t>qui a consulté mon profil </a:t>
            </a:r>
            <a:r>
              <a:rPr lang="fr-FR" dirty="0"/>
              <a:t>» (75,7%) et « </a:t>
            </a:r>
            <a:r>
              <a:rPr lang="fr-FR" b="1" dirty="0"/>
              <a:t>vous connaissez peut-être ? </a:t>
            </a:r>
            <a:r>
              <a:rPr lang="fr-FR" dirty="0"/>
              <a:t>» (63,3%)</a:t>
            </a:r>
          </a:p>
        </p:txBody>
      </p:sp>
    </p:spTree>
    <p:extLst>
      <p:ext uri="{BB962C8B-B14F-4D97-AF65-F5344CB8AC3E}">
        <p14:creationId xmlns:p14="http://schemas.microsoft.com/office/powerpoint/2010/main" val="2836082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CDBD0D9-481B-479B-9F67-BEF9F7F21906}"/>
              </a:ext>
            </a:extLst>
          </p:cNvPr>
          <p:cNvSpPr/>
          <p:nvPr/>
        </p:nvSpPr>
        <p:spPr>
          <a:xfrm>
            <a:off x="267195" y="671945"/>
            <a:ext cx="8609610" cy="4339650"/>
          </a:xfrm>
          <a:prstGeom prst="rect">
            <a:avLst/>
          </a:prstGeom>
        </p:spPr>
        <p:txBody>
          <a:bodyPr wrap="square">
            <a:spAutoFit/>
          </a:bodyPr>
          <a:lstStyle/>
          <a:p>
            <a:pPr algn="just">
              <a:lnSpc>
                <a:spcPct val="150000"/>
              </a:lnSpc>
            </a:pPr>
            <a:r>
              <a:rPr lang="fr-FR" sz="2200" b="1" dirty="0">
                <a:solidFill>
                  <a:srgbClr val="2C82C5"/>
                </a:solidFill>
              </a:rPr>
              <a:t>LinkedIn : quels usages ? </a:t>
            </a:r>
          </a:p>
          <a:p>
            <a:pPr marL="285750" indent="-285750" algn="just">
              <a:lnSpc>
                <a:spcPct val="150000"/>
              </a:lnSpc>
              <a:buClr>
                <a:srgbClr val="C00000"/>
              </a:buClr>
              <a:buFont typeface="Arial" panose="020B0604020202020204" pitchFamily="34" charset="0"/>
              <a:buChar char="•"/>
            </a:pPr>
            <a:r>
              <a:rPr lang="fr-FR" b="1" dirty="0"/>
              <a:t>74,1%</a:t>
            </a:r>
            <a:r>
              <a:rPr lang="fr-FR" dirty="0"/>
              <a:t> des utilisateurs de LinkedIn utilisent le réseau social pour rechercher des personnes et des entreprises. </a:t>
            </a:r>
          </a:p>
          <a:p>
            <a:pPr marL="285750" indent="-285750" algn="just">
              <a:lnSpc>
                <a:spcPct val="150000"/>
              </a:lnSpc>
              <a:buClr>
                <a:srgbClr val="C00000"/>
              </a:buClr>
              <a:buFont typeface="Arial" panose="020B0604020202020204" pitchFamily="34" charset="0"/>
              <a:buChar char="•"/>
            </a:pPr>
            <a:r>
              <a:rPr lang="fr-FR" b="1" dirty="0"/>
              <a:t>72,8%</a:t>
            </a:r>
            <a:r>
              <a:rPr lang="fr-FR" dirty="0"/>
              <a:t> ont renoué le contact avec d’anciens collègues ou associés. </a:t>
            </a:r>
          </a:p>
          <a:p>
            <a:pPr marL="285750" indent="-285750" algn="just">
              <a:lnSpc>
                <a:spcPct val="150000"/>
              </a:lnSpc>
              <a:buClr>
                <a:srgbClr val="C00000"/>
              </a:buClr>
              <a:buFont typeface="Arial" panose="020B0604020202020204" pitchFamily="34" charset="0"/>
              <a:buChar char="•"/>
            </a:pPr>
            <a:r>
              <a:rPr lang="fr-FR" b="1" dirty="0"/>
              <a:t>43,5%</a:t>
            </a:r>
            <a:r>
              <a:rPr lang="fr-FR" dirty="0"/>
              <a:t> des utilisateurs se servent de LinkedIn pour développer de nouvelles relations avec des influenceurs et </a:t>
            </a:r>
            <a:r>
              <a:rPr lang="fr-FR" b="1" dirty="0"/>
              <a:t>41,5%</a:t>
            </a:r>
            <a:r>
              <a:rPr lang="fr-FR" dirty="0"/>
              <a:t> de nouvelles relations directement avec des clients potentiels. Simplement </a:t>
            </a:r>
            <a:r>
              <a:rPr lang="fr-FR" b="1" dirty="0"/>
              <a:t>¼</a:t>
            </a:r>
            <a:r>
              <a:rPr lang="fr-FR" dirty="0"/>
              <a:t> des utilisateurs (26,2%) ont recours à LinkedIn pour identifier de nouvelles opportunités d’affaire. </a:t>
            </a:r>
          </a:p>
          <a:p>
            <a:pPr marL="285750" indent="-285750" algn="just">
              <a:lnSpc>
                <a:spcPct val="150000"/>
              </a:lnSpc>
              <a:buClr>
                <a:srgbClr val="C00000"/>
              </a:buClr>
              <a:buFont typeface="Arial" panose="020B0604020202020204" pitchFamily="34" charset="0"/>
              <a:buChar char="•"/>
            </a:pPr>
            <a:r>
              <a:rPr lang="fr-FR" b="1" dirty="0"/>
              <a:t>41,4% </a:t>
            </a:r>
            <a:r>
              <a:rPr lang="fr-FR" dirty="0"/>
              <a:t>des utilisateurs y recherchent des opportunités professionnelles. </a:t>
            </a:r>
          </a:p>
          <a:p>
            <a:pPr marL="285750" indent="-285750" algn="just">
              <a:lnSpc>
                <a:spcPct val="150000"/>
              </a:lnSpc>
              <a:buClr>
                <a:srgbClr val="C00000"/>
              </a:buClr>
              <a:buFont typeface="Arial" panose="020B0604020202020204" pitchFamily="34" charset="0"/>
              <a:buChar char="•"/>
            </a:pPr>
            <a:r>
              <a:rPr lang="fr-FR" b="1" dirty="0"/>
              <a:t>27% </a:t>
            </a:r>
            <a:r>
              <a:rPr lang="fr-FR" dirty="0"/>
              <a:t>des visites se font à partir d’un mobile.</a:t>
            </a:r>
          </a:p>
        </p:txBody>
      </p:sp>
    </p:spTree>
    <p:extLst>
      <p:ext uri="{BB962C8B-B14F-4D97-AF65-F5344CB8AC3E}">
        <p14:creationId xmlns:p14="http://schemas.microsoft.com/office/powerpoint/2010/main" val="1441525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66996E6-A320-4558-A780-156DE16CA501}"/>
              </a:ext>
            </a:extLst>
          </p:cNvPr>
          <p:cNvSpPr/>
          <p:nvPr/>
        </p:nvSpPr>
        <p:spPr>
          <a:xfrm>
            <a:off x="456706" y="741766"/>
            <a:ext cx="4115294" cy="430887"/>
          </a:xfrm>
          <a:prstGeom prst="rect">
            <a:avLst/>
          </a:prstGeom>
        </p:spPr>
        <p:txBody>
          <a:bodyPr wrap="none">
            <a:spAutoFit/>
          </a:bodyPr>
          <a:lstStyle/>
          <a:p>
            <a:r>
              <a:rPr lang="fr-FR" sz="2200" b="1" dirty="0">
                <a:solidFill>
                  <a:srgbClr val="2C82C5"/>
                </a:solidFill>
              </a:rPr>
              <a:t>Comment s’inscrire sur LinkedIn ?</a:t>
            </a:r>
          </a:p>
        </p:txBody>
      </p:sp>
      <p:pic>
        <p:nvPicPr>
          <p:cNvPr id="6" name="Image 5">
            <a:extLst>
              <a:ext uri="{FF2B5EF4-FFF2-40B4-BE49-F238E27FC236}">
                <a16:creationId xmlns:a16="http://schemas.microsoft.com/office/drawing/2014/main" xmlns="" id="{9644309C-A244-4DDB-BFEF-76E488BFB926}"/>
              </a:ext>
            </a:extLst>
          </p:cNvPr>
          <p:cNvPicPr>
            <a:picLocks noChangeAspect="1"/>
          </p:cNvPicPr>
          <p:nvPr/>
        </p:nvPicPr>
        <p:blipFill>
          <a:blip r:embed="rId2"/>
          <a:stretch>
            <a:fillRect/>
          </a:stretch>
        </p:blipFill>
        <p:spPr>
          <a:xfrm>
            <a:off x="831515" y="1588167"/>
            <a:ext cx="7480969" cy="4208045"/>
          </a:xfrm>
          <a:prstGeom prst="rect">
            <a:avLst/>
          </a:prstGeom>
        </p:spPr>
      </p:pic>
    </p:spTree>
    <p:extLst>
      <p:ext uri="{BB962C8B-B14F-4D97-AF65-F5344CB8AC3E}">
        <p14:creationId xmlns:p14="http://schemas.microsoft.com/office/powerpoint/2010/main" val="684443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A6CA084-6353-43F4-B527-6F50E1FCE179}"/>
              </a:ext>
            </a:extLst>
          </p:cNvPr>
          <p:cNvSpPr/>
          <p:nvPr/>
        </p:nvSpPr>
        <p:spPr>
          <a:xfrm>
            <a:off x="403058" y="416744"/>
            <a:ext cx="8337883" cy="2723823"/>
          </a:xfrm>
          <a:prstGeom prst="rect">
            <a:avLst/>
          </a:prstGeom>
        </p:spPr>
        <p:txBody>
          <a:bodyPr wrap="square">
            <a:spAutoFit/>
          </a:bodyPr>
          <a:lstStyle/>
          <a:p>
            <a:pPr>
              <a:lnSpc>
                <a:spcPct val="150000"/>
              </a:lnSpc>
            </a:pPr>
            <a:r>
              <a:rPr lang="fr-FR" b="1" dirty="0">
                <a:solidFill>
                  <a:schemeClr val="accent6">
                    <a:lumMod val="75000"/>
                  </a:schemeClr>
                </a:solidFill>
              </a:rPr>
              <a:t>Attention ! </a:t>
            </a:r>
            <a:r>
              <a:rPr lang="fr-FR" dirty="0"/>
              <a:t>Vous ne pouvez créer qu’un seul compte avec une même adresse email. Si vous avez déjà créé un compte il y a longtemps, vous devrez repartir de celui-ci ou demander sa suppression. </a:t>
            </a:r>
          </a:p>
          <a:p>
            <a:pPr>
              <a:lnSpc>
                <a:spcPct val="150000"/>
              </a:lnSpc>
            </a:pPr>
            <a:endParaRPr lang="fr-FR" sz="600" dirty="0"/>
          </a:p>
          <a:p>
            <a:pPr>
              <a:lnSpc>
                <a:spcPct val="150000"/>
              </a:lnSpc>
            </a:pPr>
            <a:r>
              <a:rPr lang="fr-FR" dirty="0"/>
              <a:t>Une fois ces informations saisies, vous cliquerez sur le bouton « s’inscrire ». Vous devrez ensuite apporter des informations complémentaires sur votre localisation et votre situation professionnelle. </a:t>
            </a:r>
          </a:p>
        </p:txBody>
      </p:sp>
      <p:pic>
        <p:nvPicPr>
          <p:cNvPr id="4" name="Image 3">
            <a:extLst>
              <a:ext uri="{FF2B5EF4-FFF2-40B4-BE49-F238E27FC236}">
                <a16:creationId xmlns:a16="http://schemas.microsoft.com/office/drawing/2014/main" xmlns="" id="{5A2E4FCA-24DA-4664-8054-B63E9890EC79}"/>
              </a:ext>
            </a:extLst>
          </p:cNvPr>
          <p:cNvPicPr>
            <a:picLocks noChangeAspect="1"/>
          </p:cNvPicPr>
          <p:nvPr/>
        </p:nvPicPr>
        <p:blipFill>
          <a:blip r:embed="rId2"/>
          <a:stretch>
            <a:fillRect/>
          </a:stretch>
        </p:blipFill>
        <p:spPr>
          <a:xfrm>
            <a:off x="1709159" y="3140567"/>
            <a:ext cx="5725682" cy="3091038"/>
          </a:xfrm>
          <a:prstGeom prst="rect">
            <a:avLst/>
          </a:prstGeom>
        </p:spPr>
      </p:pic>
    </p:spTree>
    <p:extLst>
      <p:ext uri="{BB962C8B-B14F-4D97-AF65-F5344CB8AC3E}">
        <p14:creationId xmlns:p14="http://schemas.microsoft.com/office/powerpoint/2010/main" val="768045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EF4DD08-4DF8-4147-8437-CC565F2D2004}"/>
              </a:ext>
            </a:extLst>
          </p:cNvPr>
          <p:cNvSpPr/>
          <p:nvPr/>
        </p:nvSpPr>
        <p:spPr>
          <a:xfrm>
            <a:off x="306805" y="627058"/>
            <a:ext cx="8530389" cy="880369"/>
          </a:xfrm>
          <a:prstGeom prst="rect">
            <a:avLst/>
          </a:prstGeom>
        </p:spPr>
        <p:txBody>
          <a:bodyPr wrap="square">
            <a:spAutoFit/>
          </a:bodyPr>
          <a:lstStyle/>
          <a:p>
            <a:pPr algn="just">
              <a:lnSpc>
                <a:spcPct val="150000"/>
              </a:lnSpc>
            </a:pPr>
            <a:r>
              <a:rPr lang="fr-FR" dirty="0"/>
              <a:t>Après avoir cliqué sur « </a:t>
            </a:r>
            <a:r>
              <a:rPr lang="fr-FR" b="1" dirty="0"/>
              <a:t>Créer mon profil </a:t>
            </a:r>
            <a:r>
              <a:rPr lang="fr-FR" dirty="0"/>
              <a:t>», vous devrez renseigner votre adresse e-mail avant de la confirmer via l’e-mail de confirmation qui vous sera envoyé.</a:t>
            </a:r>
          </a:p>
        </p:txBody>
      </p:sp>
      <p:pic>
        <p:nvPicPr>
          <p:cNvPr id="4" name="Image 3">
            <a:extLst>
              <a:ext uri="{FF2B5EF4-FFF2-40B4-BE49-F238E27FC236}">
                <a16:creationId xmlns:a16="http://schemas.microsoft.com/office/drawing/2014/main" xmlns="" id="{7C3570AB-7298-421B-9EFE-3C8CF251DD78}"/>
              </a:ext>
            </a:extLst>
          </p:cNvPr>
          <p:cNvPicPr>
            <a:picLocks noChangeAspect="1"/>
          </p:cNvPicPr>
          <p:nvPr/>
        </p:nvPicPr>
        <p:blipFill>
          <a:blip r:embed="rId2"/>
          <a:stretch>
            <a:fillRect/>
          </a:stretch>
        </p:blipFill>
        <p:spPr>
          <a:xfrm>
            <a:off x="688808" y="1879548"/>
            <a:ext cx="7766384" cy="4012018"/>
          </a:xfrm>
          <a:prstGeom prst="rect">
            <a:avLst/>
          </a:prstGeom>
        </p:spPr>
      </p:pic>
    </p:spTree>
    <p:extLst>
      <p:ext uri="{BB962C8B-B14F-4D97-AF65-F5344CB8AC3E}">
        <p14:creationId xmlns:p14="http://schemas.microsoft.com/office/powerpoint/2010/main" val="24503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2E57139-6056-4EE0-A308-E970C75A2EC3}"/>
              </a:ext>
            </a:extLst>
          </p:cNvPr>
          <p:cNvSpPr/>
          <p:nvPr/>
        </p:nvSpPr>
        <p:spPr>
          <a:xfrm>
            <a:off x="342900" y="566627"/>
            <a:ext cx="8458200" cy="1338828"/>
          </a:xfrm>
          <a:prstGeom prst="rect">
            <a:avLst/>
          </a:prstGeom>
        </p:spPr>
        <p:txBody>
          <a:bodyPr wrap="square">
            <a:spAutoFit/>
          </a:bodyPr>
          <a:lstStyle/>
          <a:p>
            <a:pPr algn="just">
              <a:lnSpc>
                <a:spcPct val="150000"/>
              </a:lnSpc>
            </a:pPr>
            <a:r>
              <a:rPr lang="fr-FR" dirty="0"/>
              <a:t>A ce moment, LinkedIn vous proposera d’apporter les contacts de votre carnet d’adresses. Vous aurez après la possibilité de télécharger l’application LinkedIn sur vos appareils mobiles en saisissant votre numéro de téléphone.</a:t>
            </a:r>
          </a:p>
        </p:txBody>
      </p:sp>
    </p:spTree>
    <p:extLst>
      <p:ext uri="{BB962C8B-B14F-4D97-AF65-F5344CB8AC3E}">
        <p14:creationId xmlns:p14="http://schemas.microsoft.com/office/powerpoint/2010/main" val="2788296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3E8B4AB-0E49-4F29-90B0-18285E0F3FEF}"/>
              </a:ext>
            </a:extLst>
          </p:cNvPr>
          <p:cNvSpPr/>
          <p:nvPr/>
        </p:nvSpPr>
        <p:spPr>
          <a:xfrm>
            <a:off x="378994" y="429026"/>
            <a:ext cx="8386011" cy="3416320"/>
          </a:xfrm>
          <a:prstGeom prst="rect">
            <a:avLst/>
          </a:prstGeom>
        </p:spPr>
        <p:txBody>
          <a:bodyPr wrap="square">
            <a:spAutoFit/>
          </a:bodyPr>
          <a:lstStyle/>
          <a:p>
            <a:pPr algn="just">
              <a:lnSpc>
                <a:spcPct val="150000"/>
              </a:lnSpc>
            </a:pPr>
            <a:r>
              <a:rPr lang="fr-FR" b="1" dirty="0">
                <a:solidFill>
                  <a:srgbClr val="2C82C5"/>
                </a:solidFill>
              </a:rPr>
              <a:t>LinkedIn, faut-il s’abonner ? </a:t>
            </a:r>
          </a:p>
          <a:p>
            <a:pPr algn="just">
              <a:lnSpc>
                <a:spcPct val="150000"/>
              </a:lnSpc>
            </a:pPr>
            <a:r>
              <a:rPr lang="fr-FR" dirty="0"/>
              <a:t>Comme il en est aujourd’hui l’usage, LinkedIn est basé sur un modèle de Freemium. Une partie des fonctions sont ainsi réservées aux personnes souscrivant un abonnement payant. </a:t>
            </a:r>
          </a:p>
          <a:p>
            <a:pPr algn="just">
              <a:lnSpc>
                <a:spcPct val="150000"/>
              </a:lnSpc>
            </a:pPr>
            <a:r>
              <a:rPr lang="fr-FR" b="1" dirty="0">
                <a:solidFill>
                  <a:srgbClr val="79C7C5"/>
                </a:solidFill>
              </a:rPr>
              <a:t>LinkedIn vous présente ses différentes offres payantes selon vos besoins : </a:t>
            </a:r>
            <a:r>
              <a:rPr lang="fr-FR" dirty="0"/>
              <a:t>trouver un nouveau poste, booster votre activité professionnelle, développer votre activité commerciale ou encore recruter de nouveaux talents. </a:t>
            </a:r>
          </a:p>
          <a:p>
            <a:pPr algn="just">
              <a:lnSpc>
                <a:spcPct val="150000"/>
              </a:lnSpc>
            </a:pPr>
            <a:r>
              <a:rPr lang="fr-FR" b="1" dirty="0"/>
              <a:t>Les abonnements LinkedIn varient de 21,99 € à 90 € par mois.</a:t>
            </a:r>
          </a:p>
        </p:txBody>
      </p:sp>
      <p:pic>
        <p:nvPicPr>
          <p:cNvPr id="4" name="Image 3">
            <a:extLst>
              <a:ext uri="{FF2B5EF4-FFF2-40B4-BE49-F238E27FC236}">
                <a16:creationId xmlns:a16="http://schemas.microsoft.com/office/drawing/2014/main" xmlns="" id="{BAC33328-560D-44BA-AAA3-432D2A96F146}"/>
              </a:ext>
            </a:extLst>
          </p:cNvPr>
          <p:cNvPicPr>
            <a:picLocks noChangeAspect="1"/>
          </p:cNvPicPr>
          <p:nvPr/>
        </p:nvPicPr>
        <p:blipFill rotWithShape="1">
          <a:blip r:embed="rId2"/>
          <a:srcRect l="12105" t="7427" r="13026" b="15848"/>
          <a:stretch/>
        </p:blipFill>
        <p:spPr>
          <a:xfrm>
            <a:off x="2292014" y="3845346"/>
            <a:ext cx="4559969" cy="2628594"/>
          </a:xfrm>
          <a:prstGeom prst="rect">
            <a:avLst/>
          </a:prstGeom>
        </p:spPr>
      </p:pic>
    </p:spTree>
    <p:extLst>
      <p:ext uri="{BB962C8B-B14F-4D97-AF65-F5344CB8AC3E}">
        <p14:creationId xmlns:p14="http://schemas.microsoft.com/office/powerpoint/2010/main" val="1606022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457200" y="2947444"/>
            <a:ext cx="8229600" cy="963112"/>
          </a:xfrm>
        </p:spPr>
        <p:txBody>
          <a:bodyPr>
            <a:normAutofit fontScale="90000"/>
          </a:bodyPr>
          <a:lstStyle/>
          <a:p>
            <a:r>
              <a:rPr lang="fr-FR" sz="4300" b="1" dirty="0">
                <a:solidFill>
                  <a:srgbClr val="2C82C5"/>
                </a:solidFill>
              </a:rPr>
              <a:t>Réseaux sociaux ? Médias sociaux ?</a:t>
            </a:r>
          </a:p>
        </p:txBody>
      </p:sp>
    </p:spTree>
    <p:extLst>
      <p:ext uri="{BB962C8B-B14F-4D97-AF65-F5344CB8AC3E}">
        <p14:creationId xmlns:p14="http://schemas.microsoft.com/office/powerpoint/2010/main" val="3672070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C5FDAAB-245A-4A27-955D-EACFF818A4EE}"/>
              </a:ext>
            </a:extLst>
          </p:cNvPr>
          <p:cNvSpPr/>
          <p:nvPr/>
        </p:nvSpPr>
        <p:spPr>
          <a:xfrm>
            <a:off x="318837" y="439068"/>
            <a:ext cx="8506326" cy="5586145"/>
          </a:xfrm>
          <a:prstGeom prst="rect">
            <a:avLst/>
          </a:prstGeom>
        </p:spPr>
        <p:txBody>
          <a:bodyPr wrap="square">
            <a:spAutoFit/>
          </a:bodyPr>
          <a:lstStyle/>
          <a:p>
            <a:pPr algn="just">
              <a:lnSpc>
                <a:spcPct val="150000"/>
              </a:lnSpc>
            </a:pPr>
            <a:r>
              <a:rPr lang="fr-FR" sz="2200" b="1" dirty="0">
                <a:solidFill>
                  <a:srgbClr val="2C82C5"/>
                </a:solidFill>
              </a:rPr>
              <a:t>Concrètement, voici ce qu’offre un abonnement payant </a:t>
            </a:r>
            <a:r>
              <a:rPr lang="fr-FR" dirty="0"/>
              <a:t>: </a:t>
            </a:r>
          </a:p>
          <a:p>
            <a:pPr marL="285750" indent="-285750" algn="just">
              <a:lnSpc>
                <a:spcPct val="150000"/>
              </a:lnSpc>
              <a:buClr>
                <a:srgbClr val="C00000"/>
              </a:buClr>
              <a:buFont typeface="Arial" panose="020B0604020202020204" pitchFamily="34" charset="0"/>
              <a:buChar char="•"/>
            </a:pPr>
            <a:r>
              <a:rPr lang="fr-FR" dirty="0"/>
              <a:t>Vous avez accès à la liste de personnes ayant consulté votre profil : avec un compte basic gratuit, vous n’accédez pas à cette information. Vous savez simplement qu’un Kevin P. ou une Géraldine M. a consulté votre profil. Cela peut parfois être frustrant. </a:t>
            </a:r>
          </a:p>
          <a:p>
            <a:pPr marL="285750" indent="-285750" algn="just">
              <a:lnSpc>
                <a:spcPct val="150000"/>
              </a:lnSpc>
              <a:buClr>
                <a:srgbClr val="C00000"/>
              </a:buClr>
              <a:buFont typeface="Arial" panose="020B0604020202020204" pitchFamily="34" charset="0"/>
              <a:buChar char="•"/>
            </a:pPr>
            <a:r>
              <a:rPr lang="fr-FR" dirty="0"/>
              <a:t>Vous pouvez contacter des personnes qui ne sont pas dans votre réseau : avec un abonnement payant, vous avez la possibilité d’envoyer des messages directs, des « in mails » aux personnes qui ne sont pas dans votre réseau. De 3 par mois pour la formule la moins cher, à 25 pour la plus coûteuse</a:t>
            </a:r>
          </a:p>
          <a:p>
            <a:pPr marL="285750" indent="-285750" algn="just">
              <a:lnSpc>
                <a:spcPct val="150000"/>
              </a:lnSpc>
              <a:buClr>
                <a:srgbClr val="C00000"/>
              </a:buClr>
              <a:buFont typeface="Arial" panose="020B0604020202020204" pitchFamily="34" charset="0"/>
              <a:buChar char="•"/>
            </a:pPr>
            <a:r>
              <a:rPr lang="fr-FR" dirty="0"/>
              <a:t>Vous affinez vos recherches : avec un abonnement payant, vous bénéficiez de filtres supplémentaires, jusqu’à 8. </a:t>
            </a:r>
          </a:p>
          <a:p>
            <a:pPr marL="285750" indent="-285750" algn="just">
              <a:lnSpc>
                <a:spcPct val="150000"/>
              </a:lnSpc>
              <a:buClr>
                <a:srgbClr val="C00000"/>
              </a:buClr>
              <a:buFont typeface="Arial" panose="020B0604020202020204" pitchFamily="34" charset="0"/>
              <a:buChar char="•"/>
            </a:pPr>
            <a:r>
              <a:rPr lang="fr-FR" dirty="0"/>
              <a:t>Vous gérez efficacement votre base de contacts : en souscrivant à un abonnement payant, vous profitez de fonctions semblables à celle d’un CRM vous permettant de suivre très précisément les échanges avec vos contacts.</a:t>
            </a:r>
          </a:p>
        </p:txBody>
      </p:sp>
    </p:spTree>
    <p:extLst>
      <p:ext uri="{BB962C8B-B14F-4D97-AF65-F5344CB8AC3E}">
        <p14:creationId xmlns:p14="http://schemas.microsoft.com/office/powerpoint/2010/main" val="1380418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ECC87A7-1333-4C35-9DE4-B6A973CEB697}"/>
              </a:ext>
            </a:extLst>
          </p:cNvPr>
          <p:cNvSpPr/>
          <p:nvPr/>
        </p:nvSpPr>
        <p:spPr>
          <a:xfrm>
            <a:off x="451183" y="402804"/>
            <a:ext cx="8241632" cy="3000821"/>
          </a:xfrm>
          <a:prstGeom prst="rect">
            <a:avLst/>
          </a:prstGeom>
        </p:spPr>
        <p:txBody>
          <a:bodyPr wrap="square">
            <a:spAutoFit/>
          </a:bodyPr>
          <a:lstStyle/>
          <a:p>
            <a:pPr algn="just">
              <a:lnSpc>
                <a:spcPct val="150000"/>
              </a:lnSpc>
            </a:pPr>
            <a:r>
              <a:rPr lang="fr-FR" dirty="0"/>
              <a:t>Mieux vaut initialement partir </a:t>
            </a:r>
            <a:r>
              <a:rPr lang="fr-FR" b="1" dirty="0"/>
              <a:t>sur un compte basic gratuit </a:t>
            </a:r>
            <a:r>
              <a:rPr lang="fr-FR" dirty="0"/>
              <a:t>afin de vous familiariser avec l’outil. Ensuite, en fonction de vos besoins, vous pourrez toujours profitez d’un mois gratuit pour tester la formule qui vous tente. Pour cela, vous devrez vous rendre dans la rubrique « </a:t>
            </a:r>
            <a:r>
              <a:rPr lang="fr-FR" b="1" dirty="0"/>
              <a:t>Essayer Premium Gratuitement </a:t>
            </a:r>
            <a:r>
              <a:rPr lang="fr-FR" dirty="0"/>
              <a:t>» en haut à droite :</a:t>
            </a:r>
          </a:p>
          <a:p>
            <a:pPr algn="just">
              <a:lnSpc>
                <a:spcPct val="150000"/>
              </a:lnSpc>
            </a:pPr>
            <a:r>
              <a:rPr lang="fr-FR" dirty="0"/>
              <a:t>Attention, n’oubliez pas de stopper votre abonnement avant la fin de votre période d’essai gratuite car vous serez automatiquement prélevée à son issue pour un nouveau mois.</a:t>
            </a:r>
          </a:p>
        </p:txBody>
      </p:sp>
      <p:pic>
        <p:nvPicPr>
          <p:cNvPr id="4" name="Image 3">
            <a:extLst>
              <a:ext uri="{FF2B5EF4-FFF2-40B4-BE49-F238E27FC236}">
                <a16:creationId xmlns:a16="http://schemas.microsoft.com/office/drawing/2014/main" xmlns="" id="{29752194-B0DB-4C11-8B59-20CC5BCFFEB7}"/>
              </a:ext>
            </a:extLst>
          </p:cNvPr>
          <p:cNvPicPr>
            <a:picLocks noChangeAspect="1"/>
          </p:cNvPicPr>
          <p:nvPr/>
        </p:nvPicPr>
        <p:blipFill rotWithShape="1">
          <a:blip r:embed="rId2"/>
          <a:srcRect l="13947" t="7660" r="14605" b="9766"/>
          <a:stretch/>
        </p:blipFill>
        <p:spPr>
          <a:xfrm>
            <a:off x="2460459" y="3454375"/>
            <a:ext cx="4223082" cy="2745392"/>
          </a:xfrm>
          <a:prstGeom prst="rect">
            <a:avLst/>
          </a:prstGeom>
        </p:spPr>
      </p:pic>
    </p:spTree>
    <p:extLst>
      <p:ext uri="{BB962C8B-B14F-4D97-AF65-F5344CB8AC3E}">
        <p14:creationId xmlns:p14="http://schemas.microsoft.com/office/powerpoint/2010/main" val="525739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A2D3740-4ED4-4509-91F7-44C2F3A8F2A4}"/>
              </a:ext>
            </a:extLst>
          </p:cNvPr>
          <p:cNvSpPr/>
          <p:nvPr/>
        </p:nvSpPr>
        <p:spPr>
          <a:xfrm>
            <a:off x="366963" y="397367"/>
            <a:ext cx="8410074" cy="4893647"/>
          </a:xfrm>
          <a:prstGeom prst="rect">
            <a:avLst/>
          </a:prstGeom>
        </p:spPr>
        <p:txBody>
          <a:bodyPr wrap="square">
            <a:spAutoFit/>
          </a:bodyPr>
          <a:lstStyle/>
          <a:p>
            <a:pPr>
              <a:lnSpc>
                <a:spcPct val="150000"/>
              </a:lnSpc>
            </a:pPr>
            <a:r>
              <a:rPr lang="fr-FR" sz="2200" b="1" dirty="0">
                <a:solidFill>
                  <a:srgbClr val="2C82C5"/>
                </a:solidFill>
              </a:rPr>
              <a:t>Créer un profil LinkedIn optimal </a:t>
            </a:r>
          </a:p>
          <a:p>
            <a:pPr>
              <a:lnSpc>
                <a:spcPct val="150000"/>
              </a:lnSpc>
            </a:pPr>
            <a:r>
              <a:rPr lang="fr-FR" dirty="0"/>
              <a:t>Un profil LinkedIn pertinent est un profil bien rempli. Pour cela, il est important de prendre le temps de remplir toutes les catégories avec le plus grand soin. </a:t>
            </a:r>
          </a:p>
          <a:p>
            <a:pPr>
              <a:lnSpc>
                <a:spcPct val="150000"/>
              </a:lnSpc>
            </a:pPr>
            <a:r>
              <a:rPr lang="fr-FR" dirty="0"/>
              <a:t>Un profil LinkedIn contient les catégories suivantes : </a:t>
            </a:r>
          </a:p>
          <a:p>
            <a:pPr>
              <a:lnSpc>
                <a:spcPct val="150000"/>
              </a:lnSpc>
            </a:pPr>
            <a:endParaRPr lang="fr-FR" sz="600" dirty="0"/>
          </a:p>
          <a:p>
            <a:pPr>
              <a:lnSpc>
                <a:spcPct val="150000"/>
              </a:lnSpc>
            </a:pPr>
            <a:r>
              <a:rPr lang="fr-FR" b="1" dirty="0">
                <a:solidFill>
                  <a:srgbClr val="79C7C5"/>
                </a:solidFill>
              </a:rPr>
              <a:t>L’entête, avec la photo de profil, un titre et la synthèse de vos expériences </a:t>
            </a:r>
          </a:p>
          <a:p>
            <a:pPr marL="285750" indent="-285750">
              <a:lnSpc>
                <a:spcPct val="150000"/>
              </a:lnSpc>
              <a:buClr>
                <a:srgbClr val="C00000"/>
              </a:buClr>
              <a:buFont typeface="Arial" panose="020B0604020202020204" pitchFamily="34" charset="0"/>
              <a:buChar char="•"/>
            </a:pPr>
            <a:r>
              <a:rPr lang="fr-FR" dirty="0"/>
              <a:t>Le résumé, qui n’est ni plus ni moins que la description de votre profil </a:t>
            </a:r>
          </a:p>
          <a:p>
            <a:pPr marL="285750" indent="-285750">
              <a:lnSpc>
                <a:spcPct val="150000"/>
              </a:lnSpc>
              <a:buClr>
                <a:srgbClr val="C00000"/>
              </a:buClr>
              <a:buFont typeface="Arial" panose="020B0604020202020204" pitchFamily="34" charset="0"/>
              <a:buChar char="•"/>
            </a:pPr>
            <a:r>
              <a:rPr lang="fr-FR" dirty="0"/>
              <a:t>L’expérience professionnelle </a:t>
            </a:r>
          </a:p>
          <a:p>
            <a:pPr marL="285750" indent="-285750">
              <a:lnSpc>
                <a:spcPct val="150000"/>
              </a:lnSpc>
              <a:buClr>
                <a:srgbClr val="C00000"/>
              </a:buClr>
              <a:buFont typeface="Arial" panose="020B0604020202020204" pitchFamily="34" charset="0"/>
              <a:buChar char="•"/>
            </a:pPr>
            <a:r>
              <a:rPr lang="fr-FR" dirty="0"/>
              <a:t>Les langues parlées </a:t>
            </a:r>
          </a:p>
          <a:p>
            <a:pPr marL="285750" indent="-285750">
              <a:lnSpc>
                <a:spcPct val="150000"/>
              </a:lnSpc>
              <a:buClr>
                <a:srgbClr val="C00000"/>
              </a:buClr>
              <a:buFont typeface="Arial" panose="020B0604020202020204" pitchFamily="34" charset="0"/>
              <a:buChar char="•"/>
            </a:pPr>
            <a:r>
              <a:rPr lang="fr-FR" dirty="0"/>
              <a:t>Les compétences </a:t>
            </a:r>
          </a:p>
          <a:p>
            <a:pPr marL="285750" indent="-285750">
              <a:lnSpc>
                <a:spcPct val="150000"/>
              </a:lnSpc>
              <a:buClr>
                <a:srgbClr val="C00000"/>
              </a:buClr>
              <a:buFont typeface="Arial" panose="020B0604020202020204" pitchFamily="34" charset="0"/>
              <a:buChar char="•"/>
            </a:pPr>
            <a:r>
              <a:rPr lang="fr-FR" dirty="0"/>
              <a:t>La formation </a:t>
            </a:r>
          </a:p>
          <a:p>
            <a:pPr marL="285750" indent="-285750">
              <a:lnSpc>
                <a:spcPct val="150000"/>
              </a:lnSpc>
              <a:buClr>
                <a:srgbClr val="C00000"/>
              </a:buClr>
              <a:buFont typeface="Arial" panose="020B0604020202020204" pitchFamily="34" charset="0"/>
              <a:buChar char="•"/>
            </a:pPr>
            <a:r>
              <a:rPr lang="fr-FR" dirty="0"/>
              <a:t>Les centres d’intérêt </a:t>
            </a:r>
          </a:p>
        </p:txBody>
      </p:sp>
    </p:spTree>
    <p:extLst>
      <p:ext uri="{BB962C8B-B14F-4D97-AF65-F5344CB8AC3E}">
        <p14:creationId xmlns:p14="http://schemas.microsoft.com/office/powerpoint/2010/main" val="385815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48D07FC-7E53-4004-B82D-F371C7997091}"/>
              </a:ext>
            </a:extLst>
          </p:cNvPr>
          <p:cNvSpPr/>
          <p:nvPr/>
        </p:nvSpPr>
        <p:spPr>
          <a:xfrm>
            <a:off x="391026" y="560474"/>
            <a:ext cx="8361947" cy="5400837"/>
          </a:xfrm>
          <a:prstGeom prst="rect">
            <a:avLst/>
          </a:prstGeom>
        </p:spPr>
        <p:txBody>
          <a:bodyPr wrap="square">
            <a:spAutoFit/>
          </a:bodyPr>
          <a:lstStyle/>
          <a:p>
            <a:pPr algn="just">
              <a:lnSpc>
                <a:spcPct val="200000"/>
              </a:lnSpc>
            </a:pPr>
            <a:r>
              <a:rPr lang="fr-FR" sz="2200" b="1" dirty="0">
                <a:solidFill>
                  <a:srgbClr val="2C82C5"/>
                </a:solidFill>
              </a:rPr>
              <a:t>Comment bien remplir son profil </a:t>
            </a:r>
          </a:p>
          <a:p>
            <a:pPr algn="just">
              <a:lnSpc>
                <a:spcPct val="200000"/>
              </a:lnSpc>
            </a:pPr>
            <a:r>
              <a:rPr lang="fr-FR" dirty="0"/>
              <a:t>Pour utiliser LinkedIn avec succès, tant sur le plan commercial que professionnel, vous devez avant tout </a:t>
            </a:r>
            <a:r>
              <a:rPr lang="fr-FR" b="1" dirty="0"/>
              <a:t>optimiser votre profil en fonction de votre objectif et de votre cible</a:t>
            </a:r>
            <a:r>
              <a:rPr lang="fr-FR" dirty="0"/>
              <a:t>. </a:t>
            </a:r>
            <a:r>
              <a:rPr lang="fr-FR" b="1" dirty="0"/>
              <a:t>Les objectifs peuvent être divers et variés </a:t>
            </a:r>
            <a:r>
              <a:rPr lang="fr-FR" dirty="0"/>
              <a:t>: trouver un nouvel emploi, développer votre réseau professionnel, prospecter de nouveaux clients… </a:t>
            </a:r>
          </a:p>
          <a:p>
            <a:pPr algn="just">
              <a:lnSpc>
                <a:spcPct val="200000"/>
              </a:lnSpc>
            </a:pPr>
            <a:endParaRPr lang="fr-FR" sz="900" dirty="0"/>
          </a:p>
          <a:p>
            <a:pPr algn="just">
              <a:lnSpc>
                <a:spcPct val="200000"/>
              </a:lnSpc>
            </a:pPr>
            <a:r>
              <a:rPr lang="fr-FR" dirty="0"/>
              <a:t>Avant de remplir votre profil, vous devez déterminer avec précision votre objectif et en déduire les cibles qui en découlent.</a:t>
            </a:r>
          </a:p>
          <a:p>
            <a:pPr algn="just">
              <a:lnSpc>
                <a:spcPct val="200000"/>
              </a:lnSpc>
            </a:pPr>
            <a:r>
              <a:rPr lang="fr-FR" dirty="0"/>
              <a:t>Dès lors, vous serez à même de recenser et analyser les besoins de vos cibles et de leur proposer ainsi un profil optimal : « vous avez un besoin, je suis la solution ! ». </a:t>
            </a:r>
          </a:p>
        </p:txBody>
      </p:sp>
    </p:spTree>
    <p:extLst>
      <p:ext uri="{BB962C8B-B14F-4D97-AF65-F5344CB8AC3E}">
        <p14:creationId xmlns:p14="http://schemas.microsoft.com/office/powerpoint/2010/main" val="3799147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1C6E9EE-2468-4126-8350-4E7C1FC93AD4}"/>
              </a:ext>
            </a:extLst>
          </p:cNvPr>
          <p:cNvSpPr/>
          <p:nvPr/>
        </p:nvSpPr>
        <p:spPr>
          <a:xfrm>
            <a:off x="300789" y="548443"/>
            <a:ext cx="8542421" cy="2784737"/>
          </a:xfrm>
          <a:prstGeom prst="rect">
            <a:avLst/>
          </a:prstGeom>
        </p:spPr>
        <p:txBody>
          <a:bodyPr wrap="square">
            <a:spAutoFit/>
          </a:bodyPr>
          <a:lstStyle/>
          <a:p>
            <a:pPr algn="just">
              <a:lnSpc>
                <a:spcPct val="200000"/>
              </a:lnSpc>
            </a:pPr>
            <a:r>
              <a:rPr lang="fr-FR" dirty="0"/>
              <a:t>L’optimisation de votre profil passe impérativement par l’insertion de mots-clés. </a:t>
            </a:r>
          </a:p>
          <a:p>
            <a:pPr algn="just">
              <a:lnSpc>
                <a:spcPct val="200000"/>
              </a:lnSpc>
            </a:pPr>
            <a:endParaRPr lang="fr-FR" sz="900" dirty="0"/>
          </a:p>
          <a:p>
            <a:pPr algn="just">
              <a:lnSpc>
                <a:spcPct val="200000"/>
              </a:lnSpc>
            </a:pPr>
            <a:r>
              <a:rPr lang="fr-FR" dirty="0"/>
              <a:t>Ces mots-clés sont les mots utilisés par votre cible pour effectuer une recherche autour de vos compétences ou votre offre commerciale. </a:t>
            </a:r>
          </a:p>
          <a:p>
            <a:pPr algn="just">
              <a:lnSpc>
                <a:spcPct val="200000"/>
              </a:lnSpc>
            </a:pPr>
            <a:endParaRPr lang="fr-FR" sz="900" dirty="0"/>
          </a:p>
          <a:p>
            <a:pPr algn="just">
              <a:lnSpc>
                <a:spcPct val="200000"/>
              </a:lnSpc>
            </a:pPr>
            <a:r>
              <a:rPr lang="fr-FR" dirty="0"/>
              <a:t>Il ne s’agit pas ici de faire preuve d’imagination mais d’être stratégique.</a:t>
            </a:r>
          </a:p>
        </p:txBody>
      </p:sp>
    </p:spTree>
    <p:extLst>
      <p:ext uri="{BB962C8B-B14F-4D97-AF65-F5344CB8AC3E}">
        <p14:creationId xmlns:p14="http://schemas.microsoft.com/office/powerpoint/2010/main" val="2328267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C49E0995-6C8C-49DC-9BB5-EA638D01330A}"/>
              </a:ext>
            </a:extLst>
          </p:cNvPr>
          <p:cNvPicPr>
            <a:picLocks noChangeAspect="1"/>
          </p:cNvPicPr>
          <p:nvPr/>
        </p:nvPicPr>
        <p:blipFill rotWithShape="1">
          <a:blip r:embed="rId2"/>
          <a:srcRect l="13947" t="7427" r="36052" b="24035"/>
          <a:stretch/>
        </p:blipFill>
        <p:spPr>
          <a:xfrm>
            <a:off x="2286000" y="601580"/>
            <a:ext cx="4572000" cy="3525252"/>
          </a:xfrm>
          <a:prstGeom prst="rect">
            <a:avLst/>
          </a:prstGeom>
        </p:spPr>
      </p:pic>
      <p:sp>
        <p:nvSpPr>
          <p:cNvPr id="4" name="Rectangle 3">
            <a:extLst>
              <a:ext uri="{FF2B5EF4-FFF2-40B4-BE49-F238E27FC236}">
                <a16:creationId xmlns:a16="http://schemas.microsoft.com/office/drawing/2014/main" xmlns="" id="{37E81DFA-B409-4B5C-99E2-F5F08CF488EB}"/>
              </a:ext>
            </a:extLst>
          </p:cNvPr>
          <p:cNvSpPr/>
          <p:nvPr/>
        </p:nvSpPr>
        <p:spPr>
          <a:xfrm>
            <a:off x="276726" y="4223953"/>
            <a:ext cx="8698831" cy="1754326"/>
          </a:xfrm>
          <a:prstGeom prst="rect">
            <a:avLst/>
          </a:prstGeom>
        </p:spPr>
        <p:txBody>
          <a:bodyPr wrap="square">
            <a:spAutoFit/>
          </a:bodyPr>
          <a:lstStyle/>
          <a:p>
            <a:pPr algn="just">
              <a:lnSpc>
                <a:spcPct val="150000"/>
              </a:lnSpc>
            </a:pPr>
            <a:r>
              <a:rPr lang="fr-FR" b="1" dirty="0"/>
              <a:t>Pour commencer, sélectionnez 3 mots clés forts relatifs à votre activité que vous répartirez intelligemment dans les rubriques de votre profil </a:t>
            </a:r>
            <a:r>
              <a:rPr lang="fr-FR" dirty="0"/>
              <a:t>: le titre, la description, les expériences professionnelles et les compétences. L’utilisation des mots clés vous permettra d’attirer des visiteurs mais ne sera pas suffisant pour générer des contacts.</a:t>
            </a:r>
          </a:p>
        </p:txBody>
      </p:sp>
    </p:spTree>
    <p:extLst>
      <p:ext uri="{BB962C8B-B14F-4D97-AF65-F5344CB8AC3E}">
        <p14:creationId xmlns:p14="http://schemas.microsoft.com/office/powerpoint/2010/main" val="3864271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77438DD-E064-42D8-9A71-0A39098EC905}"/>
              </a:ext>
            </a:extLst>
          </p:cNvPr>
          <p:cNvSpPr/>
          <p:nvPr/>
        </p:nvSpPr>
        <p:spPr>
          <a:xfrm>
            <a:off x="366963" y="564991"/>
            <a:ext cx="8410073" cy="3100529"/>
          </a:xfrm>
          <a:prstGeom prst="rect">
            <a:avLst/>
          </a:prstGeom>
        </p:spPr>
        <p:txBody>
          <a:bodyPr wrap="square">
            <a:spAutoFit/>
          </a:bodyPr>
          <a:lstStyle/>
          <a:p>
            <a:pPr marL="285750" indent="-285750" algn="just">
              <a:lnSpc>
                <a:spcPct val="200000"/>
              </a:lnSpc>
              <a:buClr>
                <a:srgbClr val="C00000"/>
              </a:buClr>
              <a:buFont typeface="Arial" panose="020B0604020202020204" pitchFamily="34" charset="0"/>
              <a:buChar char="•"/>
            </a:pPr>
            <a:r>
              <a:rPr lang="fr-FR" b="1" dirty="0"/>
              <a:t>Vous devez pour cela travailler également votre description de façon optimale : </a:t>
            </a:r>
            <a:r>
              <a:rPr lang="fr-FR" dirty="0"/>
              <a:t>Présentation de votre profil : qui êtes-vous ? Que faîtes-vous ? Pourquoi le faîtes-vous ? Qui sont vos cibles (vos clients, vos employeurs…) </a:t>
            </a:r>
          </a:p>
          <a:p>
            <a:pPr marL="285750" indent="-285750" algn="just">
              <a:lnSpc>
                <a:spcPct val="200000"/>
              </a:lnSpc>
              <a:buClr>
                <a:srgbClr val="C00000"/>
              </a:buClr>
              <a:buFont typeface="Arial" panose="020B0604020202020204" pitchFamily="34" charset="0"/>
              <a:buChar char="•"/>
            </a:pPr>
            <a:r>
              <a:rPr lang="fr-FR" dirty="0"/>
              <a:t>Que recherchent-ils ? Quelles sont leurs problématiques ? </a:t>
            </a:r>
          </a:p>
          <a:p>
            <a:pPr marL="285750" indent="-285750" algn="just">
              <a:lnSpc>
                <a:spcPct val="200000"/>
              </a:lnSpc>
              <a:buClr>
                <a:srgbClr val="C00000"/>
              </a:buClr>
              <a:buFont typeface="Arial" panose="020B0604020202020204" pitchFamily="34" charset="0"/>
              <a:buChar char="•"/>
            </a:pPr>
            <a:r>
              <a:rPr lang="fr-FR" dirty="0"/>
              <a:t>Quelles solutions leur apportez-vous ? </a:t>
            </a:r>
          </a:p>
          <a:p>
            <a:pPr algn="just">
              <a:lnSpc>
                <a:spcPct val="200000"/>
              </a:lnSpc>
            </a:pPr>
            <a:endParaRPr lang="fr-FR" sz="900" dirty="0"/>
          </a:p>
        </p:txBody>
      </p:sp>
    </p:spTree>
    <p:extLst>
      <p:ext uri="{BB962C8B-B14F-4D97-AF65-F5344CB8AC3E}">
        <p14:creationId xmlns:p14="http://schemas.microsoft.com/office/powerpoint/2010/main" val="2119737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77438DD-E064-42D8-9A71-0A39098EC905}"/>
              </a:ext>
            </a:extLst>
          </p:cNvPr>
          <p:cNvSpPr/>
          <p:nvPr/>
        </p:nvSpPr>
        <p:spPr>
          <a:xfrm>
            <a:off x="366963" y="564991"/>
            <a:ext cx="8410073" cy="5000728"/>
          </a:xfrm>
          <a:prstGeom prst="rect">
            <a:avLst/>
          </a:prstGeom>
        </p:spPr>
        <p:txBody>
          <a:bodyPr wrap="square">
            <a:spAutoFit/>
          </a:bodyPr>
          <a:lstStyle/>
          <a:p>
            <a:pPr algn="just">
              <a:lnSpc>
                <a:spcPct val="200000"/>
              </a:lnSpc>
            </a:pPr>
            <a:r>
              <a:rPr lang="fr-FR" b="1" dirty="0"/>
              <a:t>N’oubliez pas de terminer votre description par un call-to-action </a:t>
            </a:r>
            <a:r>
              <a:rPr lang="fr-FR" dirty="0"/>
              <a:t>(une incitation à l’action), afin d’orienter le visiteur et atteindre votre objectif (générer un appel, un email, une demande de contact…). </a:t>
            </a:r>
          </a:p>
          <a:p>
            <a:pPr algn="just">
              <a:lnSpc>
                <a:spcPct val="200000"/>
              </a:lnSpc>
            </a:pPr>
            <a:endParaRPr lang="fr-FR" dirty="0"/>
          </a:p>
          <a:p>
            <a:pPr algn="just">
              <a:lnSpc>
                <a:spcPct val="200000"/>
              </a:lnSpc>
            </a:pPr>
            <a:r>
              <a:rPr lang="fr-FR" dirty="0"/>
              <a:t>LinkedIn vous offre également la possibilité de joindre des documents à votre description. </a:t>
            </a:r>
          </a:p>
          <a:p>
            <a:pPr algn="just">
              <a:lnSpc>
                <a:spcPct val="200000"/>
              </a:lnSpc>
            </a:pPr>
            <a:r>
              <a:rPr lang="fr-FR" dirty="0"/>
              <a:t>Profitez-en pour présenter vos réussites : des études, des coupures presse, des interviews… En bref, tous types de contenu vous mettant en valeurs et confirmant vos compétences.</a:t>
            </a:r>
          </a:p>
        </p:txBody>
      </p:sp>
    </p:spTree>
    <p:extLst>
      <p:ext uri="{BB962C8B-B14F-4D97-AF65-F5344CB8AC3E}">
        <p14:creationId xmlns:p14="http://schemas.microsoft.com/office/powerpoint/2010/main" val="1555107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78915A5E-0802-430D-A798-341E96AA11FD}"/>
              </a:ext>
            </a:extLst>
          </p:cNvPr>
          <p:cNvPicPr>
            <a:picLocks noChangeAspect="1"/>
          </p:cNvPicPr>
          <p:nvPr/>
        </p:nvPicPr>
        <p:blipFill rotWithShape="1">
          <a:blip r:embed="rId2"/>
          <a:srcRect l="13896" t="7345" r="14546" b="8614"/>
          <a:stretch/>
        </p:blipFill>
        <p:spPr>
          <a:xfrm>
            <a:off x="457200" y="510640"/>
            <a:ext cx="8229600" cy="5436614"/>
          </a:xfrm>
          <a:prstGeom prst="rect">
            <a:avLst/>
          </a:prstGeom>
        </p:spPr>
      </p:pic>
    </p:spTree>
    <p:extLst>
      <p:ext uri="{BB962C8B-B14F-4D97-AF65-F5344CB8AC3E}">
        <p14:creationId xmlns:p14="http://schemas.microsoft.com/office/powerpoint/2010/main" val="1221643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497DECF-6926-490E-9E8E-F98B38EB7D61}"/>
              </a:ext>
            </a:extLst>
          </p:cNvPr>
          <p:cNvSpPr/>
          <p:nvPr/>
        </p:nvSpPr>
        <p:spPr>
          <a:xfrm>
            <a:off x="314696" y="489811"/>
            <a:ext cx="8514608" cy="3884397"/>
          </a:xfrm>
          <a:prstGeom prst="rect">
            <a:avLst/>
          </a:prstGeom>
        </p:spPr>
        <p:txBody>
          <a:bodyPr wrap="square">
            <a:spAutoFit/>
          </a:bodyPr>
          <a:lstStyle/>
          <a:p>
            <a:pPr algn="just">
              <a:lnSpc>
                <a:spcPct val="200000"/>
              </a:lnSpc>
            </a:pPr>
            <a:r>
              <a:rPr lang="fr-FR" b="1" dirty="0">
                <a:solidFill>
                  <a:srgbClr val="79C7C5"/>
                </a:solidFill>
                <a:latin typeface="Arial" panose="020B0604020202020204" pitchFamily="34" charset="0"/>
                <a:cs typeface="Arial" panose="020B0604020202020204" pitchFamily="34" charset="0"/>
              </a:rPr>
              <a:t>Pour les expériences professionnelles</a:t>
            </a:r>
            <a:r>
              <a:rPr lang="fr-FR" dirty="0">
                <a:latin typeface="Arial" panose="020B0604020202020204" pitchFamily="34" charset="0"/>
                <a:cs typeface="Arial" panose="020B0604020202020204" pitchFamily="34" charset="0"/>
              </a:rPr>
              <a:t>, la logique est la même : </a:t>
            </a:r>
            <a:r>
              <a:rPr lang="fr-FR" b="1" dirty="0">
                <a:latin typeface="Arial" panose="020B0604020202020204" pitchFamily="34" charset="0"/>
                <a:cs typeface="Arial" panose="020B0604020202020204" pitchFamily="34" charset="0"/>
              </a:rPr>
              <a:t>utiliser des mots clés</a:t>
            </a:r>
            <a:r>
              <a:rPr lang="fr-FR" dirty="0">
                <a:latin typeface="Arial" panose="020B0604020202020204" pitchFamily="34" charset="0"/>
                <a:cs typeface="Arial" panose="020B0604020202020204" pitchFamily="34" charset="0"/>
              </a:rPr>
              <a:t>, présenter concrètement vos missions et surtout les résultats de vos actions. </a:t>
            </a:r>
          </a:p>
          <a:p>
            <a:pPr algn="just">
              <a:lnSpc>
                <a:spcPct val="200000"/>
              </a:lnSpc>
            </a:pPr>
            <a:r>
              <a:rPr lang="fr-FR" dirty="0">
                <a:latin typeface="Arial" panose="020B0604020202020204" pitchFamily="34" charset="0"/>
                <a:cs typeface="Arial" panose="020B0604020202020204" pitchFamily="34" charset="0"/>
              </a:rPr>
              <a:t>A la lecture de votre profil, votre cible doit être en mesure d’identifier concrètement ce que vous lui apporterez. </a:t>
            </a:r>
          </a:p>
          <a:p>
            <a:pPr algn="just">
              <a:lnSpc>
                <a:spcPct val="200000"/>
              </a:lnSpc>
            </a:pPr>
            <a:r>
              <a:rPr lang="fr-FR" dirty="0">
                <a:latin typeface="Arial" panose="020B0604020202020204" pitchFamily="34" charset="0"/>
                <a:cs typeface="Arial" panose="020B0604020202020204" pitchFamily="34" charset="0"/>
              </a:rPr>
              <a:t>Astuces ! </a:t>
            </a:r>
          </a:p>
          <a:p>
            <a:pPr algn="just">
              <a:lnSpc>
                <a:spcPct val="200000"/>
              </a:lnSpc>
            </a:pPr>
            <a:r>
              <a:rPr lang="fr-FR" dirty="0">
                <a:latin typeface="Arial" panose="020B0604020202020204" pitchFamily="34" charset="0"/>
                <a:cs typeface="Arial" panose="020B0604020202020204" pitchFamily="34" charset="0"/>
              </a:rPr>
              <a:t>Attention aux intitulés de vos postes. </a:t>
            </a:r>
          </a:p>
        </p:txBody>
      </p:sp>
    </p:spTree>
    <p:extLst>
      <p:ext uri="{BB962C8B-B14F-4D97-AF65-F5344CB8AC3E}">
        <p14:creationId xmlns:p14="http://schemas.microsoft.com/office/powerpoint/2010/main" val="242299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9974EEEF-A6A0-4CD4-90E3-664C0C244874}"/>
              </a:ext>
            </a:extLst>
          </p:cNvPr>
          <p:cNvSpPr/>
          <p:nvPr/>
        </p:nvSpPr>
        <p:spPr>
          <a:xfrm>
            <a:off x="463138" y="570798"/>
            <a:ext cx="8217724" cy="2377574"/>
          </a:xfrm>
          <a:prstGeom prst="rect">
            <a:avLst/>
          </a:prstGeom>
        </p:spPr>
        <p:txBody>
          <a:bodyPr wrap="square">
            <a:spAutoFit/>
          </a:bodyPr>
          <a:lstStyle/>
          <a:p>
            <a:pPr algn="just">
              <a:lnSpc>
                <a:spcPct val="150000"/>
              </a:lnSpc>
            </a:pPr>
            <a:r>
              <a:rPr lang="fr-FR" b="1" dirty="0">
                <a:latin typeface="Arial" panose="020B0604020202020204" pitchFamily="34" charset="0"/>
                <a:cs typeface="Arial" panose="020B0604020202020204" pitchFamily="34" charset="0"/>
              </a:rPr>
              <a:t>Réseaux sociaux et médias sociaux ?</a:t>
            </a:r>
          </a:p>
          <a:p>
            <a:pPr algn="just">
              <a:lnSpc>
                <a:spcPct val="150000"/>
              </a:lnSpc>
            </a:pPr>
            <a:endParaRPr lang="fr-FR" sz="900" dirty="0">
              <a:latin typeface="Arial" panose="020B0604020202020204" pitchFamily="34" charset="0"/>
              <a:cs typeface="Arial" panose="020B0604020202020204" pitchFamily="34" charset="0"/>
            </a:endParaRPr>
          </a:p>
          <a:p>
            <a:pPr algn="just">
              <a:lnSpc>
                <a:spcPct val="150000"/>
              </a:lnSpc>
            </a:pPr>
            <a:r>
              <a:rPr lang="fr-FR" dirty="0">
                <a:latin typeface="Arial" panose="020B0604020202020204" pitchFamily="34" charset="0"/>
                <a:cs typeface="Arial" panose="020B0604020202020204" pitchFamily="34" charset="0"/>
              </a:rPr>
              <a:t>Souvent, les termes de « médias sociaux » et </a:t>
            </a:r>
            <a:r>
              <a:rPr lang="fr-FR" i="1" dirty="0">
                <a:latin typeface="Arial" panose="020B0604020202020204" pitchFamily="34" charset="0"/>
                <a:cs typeface="Arial" panose="020B0604020202020204" pitchFamily="34" charset="0"/>
              </a:rPr>
              <a:t>« réseaux sociaux »</a:t>
            </a:r>
            <a:r>
              <a:rPr lang="fr-FR" dirty="0">
                <a:latin typeface="Arial" panose="020B0604020202020204" pitchFamily="34" charset="0"/>
                <a:cs typeface="Arial" panose="020B0604020202020204" pitchFamily="34" charset="0"/>
              </a:rPr>
              <a:t> sont employés indistinctement pour désigner les différents sites et les multiples fonctionnalités sociales du web. Mais cette confusion conduit souvent à des approximations préjudiciables</a:t>
            </a:r>
          </a:p>
        </p:txBody>
      </p:sp>
      <p:pic>
        <p:nvPicPr>
          <p:cNvPr id="1032" name="Picture 8" descr="Résultat de recherche d'images pour &quot;réseaux sociaux médias sociaux&quot;">
            <a:extLst>
              <a:ext uri="{FF2B5EF4-FFF2-40B4-BE49-F238E27FC236}">
                <a16:creationId xmlns:a16="http://schemas.microsoft.com/office/drawing/2014/main" xmlns="" id="{9073A0C6-8B4B-489C-8C19-0B95F8D0F5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44" b="22825"/>
          <a:stretch/>
        </p:blipFill>
        <p:spPr bwMode="auto">
          <a:xfrm>
            <a:off x="1200212" y="3169457"/>
            <a:ext cx="6743576" cy="263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50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497DECF-6926-490E-9E8E-F98B38EB7D61}"/>
              </a:ext>
            </a:extLst>
          </p:cNvPr>
          <p:cNvSpPr/>
          <p:nvPr/>
        </p:nvSpPr>
        <p:spPr>
          <a:xfrm>
            <a:off x="314696" y="489811"/>
            <a:ext cx="8514608" cy="2499402"/>
          </a:xfrm>
          <a:prstGeom prst="rect">
            <a:avLst/>
          </a:prstGeom>
        </p:spPr>
        <p:txBody>
          <a:bodyPr wrap="square">
            <a:spAutoFit/>
          </a:bodyPr>
          <a:lstStyle/>
          <a:p>
            <a:pPr algn="just">
              <a:lnSpc>
                <a:spcPct val="200000"/>
              </a:lnSpc>
            </a:pPr>
            <a:r>
              <a:rPr lang="fr-FR" dirty="0">
                <a:latin typeface="Arial" panose="020B0604020202020204" pitchFamily="34" charset="0"/>
                <a:cs typeface="Arial" panose="020B0604020202020204" pitchFamily="34" charset="0"/>
              </a:rPr>
              <a:t>Bien souvent, l’intitulé de votre mission sur votre contrat de travail n’est pas du tout parlant pour une personne extérieure à la société. </a:t>
            </a:r>
          </a:p>
          <a:p>
            <a:pPr algn="just">
              <a:lnSpc>
                <a:spcPct val="200000"/>
              </a:lnSpc>
            </a:pPr>
            <a:endParaRPr lang="fr-FR" sz="900" dirty="0">
              <a:latin typeface="Arial" panose="020B0604020202020204" pitchFamily="34" charset="0"/>
              <a:cs typeface="Arial" panose="020B0604020202020204" pitchFamily="34" charset="0"/>
            </a:endParaRPr>
          </a:p>
          <a:p>
            <a:pPr algn="just">
              <a:lnSpc>
                <a:spcPct val="200000"/>
              </a:lnSpc>
            </a:pPr>
            <a:r>
              <a:rPr lang="fr-FR" dirty="0">
                <a:latin typeface="Arial" panose="020B0604020202020204" pitchFamily="34" charset="0"/>
                <a:cs typeface="Arial" panose="020B0604020202020204" pitchFamily="34" charset="0"/>
              </a:rPr>
              <a:t>Prenez soin de trouver un titre générique, utilisé par le plus grand nombre, pour parler de votre mission. </a:t>
            </a:r>
          </a:p>
        </p:txBody>
      </p:sp>
    </p:spTree>
    <p:extLst>
      <p:ext uri="{BB962C8B-B14F-4D97-AF65-F5344CB8AC3E}">
        <p14:creationId xmlns:p14="http://schemas.microsoft.com/office/powerpoint/2010/main" val="468126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461BE9C5-C605-4C59-883B-1EC06CC66C80}"/>
              </a:ext>
            </a:extLst>
          </p:cNvPr>
          <p:cNvPicPr>
            <a:picLocks noChangeAspect="1"/>
          </p:cNvPicPr>
          <p:nvPr/>
        </p:nvPicPr>
        <p:blipFill rotWithShape="1">
          <a:blip r:embed="rId2"/>
          <a:srcRect l="13767" t="7574" r="14545" b="19929"/>
          <a:stretch/>
        </p:blipFill>
        <p:spPr>
          <a:xfrm>
            <a:off x="308758" y="605640"/>
            <a:ext cx="8526484" cy="4850211"/>
          </a:xfrm>
          <a:prstGeom prst="rect">
            <a:avLst/>
          </a:prstGeom>
        </p:spPr>
      </p:pic>
    </p:spTree>
    <p:extLst>
      <p:ext uri="{BB962C8B-B14F-4D97-AF65-F5344CB8AC3E}">
        <p14:creationId xmlns:p14="http://schemas.microsoft.com/office/powerpoint/2010/main" val="2937884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84B450B-E14A-4955-BE1A-5F2A3C553600}"/>
              </a:ext>
            </a:extLst>
          </p:cNvPr>
          <p:cNvSpPr/>
          <p:nvPr/>
        </p:nvSpPr>
        <p:spPr>
          <a:xfrm>
            <a:off x="290945" y="566678"/>
            <a:ext cx="8562109" cy="5269391"/>
          </a:xfrm>
          <a:prstGeom prst="rect">
            <a:avLst/>
          </a:prstGeom>
        </p:spPr>
        <p:txBody>
          <a:bodyPr wrap="square">
            <a:spAutoFit/>
          </a:bodyPr>
          <a:lstStyle/>
          <a:p>
            <a:pPr algn="just">
              <a:lnSpc>
                <a:spcPct val="200000"/>
              </a:lnSpc>
            </a:pPr>
            <a:r>
              <a:rPr lang="fr-FR" b="1" dirty="0">
                <a:latin typeface="Arial" panose="020B0604020202020204" pitchFamily="34" charset="0"/>
                <a:cs typeface="Arial" panose="020B0604020202020204" pitchFamily="34" charset="0"/>
              </a:rPr>
              <a:t>Pour conclure</a:t>
            </a:r>
            <a:r>
              <a:rPr lang="fr-FR" dirty="0">
                <a:latin typeface="Arial" panose="020B0604020202020204" pitchFamily="34" charset="0"/>
                <a:cs typeface="Arial" panose="020B0604020202020204" pitchFamily="34" charset="0"/>
              </a:rPr>
              <a:t>, L’adage dit : « pour vivre heureux, vivons caché ». </a:t>
            </a:r>
          </a:p>
          <a:p>
            <a:pPr algn="just">
              <a:lnSpc>
                <a:spcPct val="200000"/>
              </a:lnSpc>
            </a:pPr>
            <a:r>
              <a:rPr lang="fr-FR" dirty="0">
                <a:latin typeface="Arial" panose="020B0604020202020204" pitchFamily="34" charset="0"/>
                <a:cs typeface="Arial" panose="020B0604020202020204" pitchFamily="34" charset="0"/>
              </a:rPr>
              <a:t>Ça, c’était avant ! </a:t>
            </a:r>
          </a:p>
          <a:p>
            <a:pPr algn="just">
              <a:lnSpc>
                <a:spcPct val="200000"/>
              </a:lnSpc>
            </a:pPr>
            <a:r>
              <a:rPr lang="fr-FR" dirty="0">
                <a:latin typeface="Arial" panose="020B0604020202020204" pitchFamily="34" charset="0"/>
                <a:cs typeface="Arial" panose="020B0604020202020204" pitchFamily="34" charset="0"/>
              </a:rPr>
              <a:t>Avec internet et la révolution des réseaux sociaux, la concurrence commerciale et professionnelle s’est accrue. </a:t>
            </a:r>
          </a:p>
          <a:p>
            <a:pPr algn="just">
              <a:lnSpc>
                <a:spcPct val="200000"/>
              </a:lnSpc>
            </a:pPr>
            <a:r>
              <a:rPr lang="fr-FR" dirty="0">
                <a:latin typeface="Arial" panose="020B0604020202020204" pitchFamily="34" charset="0"/>
                <a:cs typeface="Arial" panose="020B0604020202020204" pitchFamily="34" charset="0"/>
              </a:rPr>
              <a:t>Si vous êtes caché, comment voulez-vous être trouvé par un prospect ou un employeur ? </a:t>
            </a:r>
          </a:p>
          <a:p>
            <a:pPr algn="just">
              <a:lnSpc>
                <a:spcPct val="200000"/>
              </a:lnSpc>
            </a:pPr>
            <a:endParaRPr lang="fr-FR" sz="900" dirty="0">
              <a:latin typeface="Arial" panose="020B0604020202020204" pitchFamily="34" charset="0"/>
              <a:cs typeface="Arial" panose="020B0604020202020204" pitchFamily="34" charset="0"/>
            </a:endParaRPr>
          </a:p>
          <a:p>
            <a:pPr algn="just">
              <a:lnSpc>
                <a:spcPct val="200000"/>
              </a:lnSpc>
            </a:pPr>
            <a:r>
              <a:rPr lang="fr-FR" dirty="0">
                <a:latin typeface="Arial" panose="020B0604020202020204" pitchFamily="34" charset="0"/>
                <a:cs typeface="Arial" panose="020B0604020202020204" pitchFamily="34" charset="0"/>
              </a:rPr>
              <a:t>La concurrence, elle, est bien visible. </a:t>
            </a:r>
          </a:p>
          <a:p>
            <a:pPr algn="just">
              <a:lnSpc>
                <a:spcPct val="200000"/>
              </a:lnSpc>
            </a:pPr>
            <a:r>
              <a:rPr lang="fr-FR" b="1" dirty="0">
                <a:latin typeface="Arial" panose="020B0604020202020204" pitchFamily="34" charset="0"/>
                <a:cs typeface="Arial" panose="020B0604020202020204" pitchFamily="34" charset="0"/>
              </a:rPr>
              <a:t>Vous devez donc tout faire pour être remarqué par votre cible. </a:t>
            </a:r>
          </a:p>
          <a:p>
            <a:pPr algn="just">
              <a:lnSpc>
                <a:spcPct val="200000"/>
              </a:lnSpc>
            </a:pPr>
            <a:r>
              <a:rPr lang="fr-FR" b="1" dirty="0">
                <a:latin typeface="Arial" panose="020B0604020202020204" pitchFamily="34" charset="0"/>
                <a:cs typeface="Arial" panose="020B0604020202020204" pitchFamily="34" charset="0"/>
              </a:rPr>
              <a:t>Cela passe par l’utilisation de mots clés pertinents.</a:t>
            </a:r>
          </a:p>
        </p:txBody>
      </p:sp>
    </p:spTree>
    <p:extLst>
      <p:ext uri="{BB962C8B-B14F-4D97-AF65-F5344CB8AC3E}">
        <p14:creationId xmlns:p14="http://schemas.microsoft.com/office/powerpoint/2010/main" val="660077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D1FEB10-41A8-4A73-811E-85892B120911}"/>
              </a:ext>
            </a:extLst>
          </p:cNvPr>
          <p:cNvSpPr/>
          <p:nvPr/>
        </p:nvSpPr>
        <p:spPr>
          <a:xfrm>
            <a:off x="374073" y="481526"/>
            <a:ext cx="8395854" cy="2169825"/>
          </a:xfrm>
          <a:prstGeom prst="rect">
            <a:avLst/>
          </a:prstGeom>
        </p:spPr>
        <p:txBody>
          <a:bodyPr wrap="square">
            <a:spAutoFit/>
          </a:bodyPr>
          <a:lstStyle/>
          <a:p>
            <a:pPr algn="just">
              <a:lnSpc>
                <a:spcPct val="150000"/>
              </a:lnSpc>
            </a:pPr>
            <a:r>
              <a:rPr lang="fr-FR" b="1" dirty="0">
                <a:solidFill>
                  <a:srgbClr val="2C82C5"/>
                </a:solidFill>
                <a:latin typeface="Arial" panose="020B0604020202020204" pitchFamily="34" charset="0"/>
                <a:cs typeface="Arial" panose="020B0604020202020204" pitchFamily="34" charset="0"/>
              </a:rPr>
              <a:t>LinkedIn, les fonctions de base </a:t>
            </a:r>
          </a:p>
          <a:p>
            <a:pPr algn="just">
              <a:lnSpc>
                <a:spcPct val="150000"/>
              </a:lnSpc>
            </a:pPr>
            <a:r>
              <a:rPr lang="fr-FR" b="1" dirty="0">
                <a:latin typeface="Arial" panose="020B0604020202020204" pitchFamily="34" charset="0"/>
                <a:cs typeface="Arial" panose="020B0604020202020204" pitchFamily="34" charset="0"/>
              </a:rPr>
              <a:t>Bien débuter sur LinkedIn, c’est avant tout maîtriser les fonctions de base :</a:t>
            </a:r>
          </a:p>
          <a:p>
            <a:pPr algn="just">
              <a:lnSpc>
                <a:spcPct val="150000"/>
              </a:lnSpc>
            </a:pPr>
            <a:r>
              <a:rPr lang="fr-FR" b="1" dirty="0">
                <a:solidFill>
                  <a:srgbClr val="79C7C5"/>
                </a:solidFill>
                <a:latin typeface="Arial" panose="020B0604020202020204" pitchFamily="34" charset="0"/>
                <a:cs typeface="Arial" panose="020B0604020202020204" pitchFamily="34" charset="0"/>
              </a:rPr>
              <a:t>Ajouter des contacts </a:t>
            </a:r>
          </a:p>
          <a:p>
            <a:pPr algn="just">
              <a:lnSpc>
                <a:spcPct val="150000"/>
              </a:lnSpc>
            </a:pPr>
            <a:r>
              <a:rPr lang="fr-FR" dirty="0">
                <a:latin typeface="Arial" panose="020B0604020202020204" pitchFamily="34" charset="0"/>
                <a:cs typeface="Arial" panose="020B0604020202020204" pitchFamily="34" charset="0"/>
              </a:rPr>
              <a:t>Pour ajouter des contacts, comme sur tous les réseaux sociaux, vous avez plusieurs solutions : </a:t>
            </a:r>
          </a:p>
        </p:txBody>
      </p:sp>
      <p:pic>
        <p:nvPicPr>
          <p:cNvPr id="4" name="Image 3">
            <a:extLst>
              <a:ext uri="{FF2B5EF4-FFF2-40B4-BE49-F238E27FC236}">
                <a16:creationId xmlns:a16="http://schemas.microsoft.com/office/drawing/2014/main" xmlns="" id="{A4EFD0FE-BF14-416A-8A04-1845831D1E8A}"/>
              </a:ext>
            </a:extLst>
          </p:cNvPr>
          <p:cNvPicPr>
            <a:picLocks noChangeAspect="1"/>
          </p:cNvPicPr>
          <p:nvPr/>
        </p:nvPicPr>
        <p:blipFill rotWithShape="1">
          <a:blip r:embed="rId2"/>
          <a:srcRect l="13636" t="7576" r="14416" b="10000"/>
          <a:stretch/>
        </p:blipFill>
        <p:spPr>
          <a:xfrm>
            <a:off x="1980210" y="2669843"/>
            <a:ext cx="5183579" cy="3340321"/>
          </a:xfrm>
          <a:prstGeom prst="rect">
            <a:avLst/>
          </a:prstGeom>
        </p:spPr>
      </p:pic>
    </p:spTree>
    <p:extLst>
      <p:ext uri="{BB962C8B-B14F-4D97-AF65-F5344CB8AC3E}">
        <p14:creationId xmlns:p14="http://schemas.microsoft.com/office/powerpoint/2010/main" val="551505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9BD9A12-14FC-4E52-A200-A9ACDBB91EEE}"/>
              </a:ext>
            </a:extLst>
          </p:cNvPr>
          <p:cNvSpPr/>
          <p:nvPr/>
        </p:nvSpPr>
        <p:spPr>
          <a:xfrm>
            <a:off x="463137" y="588542"/>
            <a:ext cx="8205849" cy="4403770"/>
          </a:xfrm>
          <a:prstGeom prst="rect">
            <a:avLst/>
          </a:prstGeom>
        </p:spPr>
        <p:txBody>
          <a:bodyPr wrap="square">
            <a:spAutoFit/>
          </a:bodyPr>
          <a:lstStyle/>
          <a:p>
            <a:pPr algn="just">
              <a:lnSpc>
                <a:spcPct val="150000"/>
              </a:lnSpc>
            </a:pPr>
            <a:r>
              <a:rPr lang="fr-FR" dirty="0">
                <a:latin typeface="Arial" panose="020B0604020202020204" pitchFamily="34" charset="0"/>
                <a:cs typeface="Arial" panose="020B0604020202020204" pitchFamily="34" charset="0"/>
              </a:rPr>
              <a:t>En vous rendant dans la rubrique </a:t>
            </a:r>
            <a:r>
              <a:rPr lang="fr-FR" b="1" dirty="0">
                <a:latin typeface="Arial" panose="020B0604020202020204" pitchFamily="34" charset="0"/>
                <a:cs typeface="Arial" panose="020B0604020202020204" pitchFamily="34" charset="0"/>
              </a:rPr>
              <a:t>Réseau</a:t>
            </a:r>
            <a:r>
              <a:rPr lang="fr-FR" dirty="0">
                <a:latin typeface="Arial" panose="020B0604020202020204" pitchFamily="34" charset="0"/>
                <a:cs typeface="Arial" panose="020B0604020202020204" pitchFamily="34" charset="0"/>
              </a:rPr>
              <a:t> puis « </a:t>
            </a:r>
            <a:r>
              <a:rPr lang="fr-FR" b="1" dirty="0">
                <a:latin typeface="Arial" panose="020B0604020202020204" pitchFamily="34" charset="0"/>
                <a:cs typeface="Arial" panose="020B0604020202020204" pitchFamily="34" charset="0"/>
              </a:rPr>
              <a:t>Ajouter des contacts </a:t>
            </a:r>
            <a:r>
              <a:rPr lang="fr-FR" dirty="0">
                <a:latin typeface="Arial" panose="020B0604020202020204" pitchFamily="34" charset="0"/>
                <a:cs typeface="Arial" panose="020B0604020202020204" pitchFamily="34" charset="0"/>
              </a:rPr>
              <a:t>», </a:t>
            </a:r>
            <a:r>
              <a:rPr lang="fr-FR" b="1" dirty="0">
                <a:latin typeface="Arial" panose="020B0604020202020204" pitchFamily="34" charset="0"/>
                <a:cs typeface="Arial" panose="020B0604020202020204" pitchFamily="34" charset="0"/>
              </a:rPr>
              <a:t>vous aurez la possibilité d’importer votre carnet d’adresses emails et d’ajouter toutes les personnes déjà présentes sur le réseau</a:t>
            </a:r>
            <a:r>
              <a:rPr lang="fr-FR" dirty="0">
                <a:latin typeface="Arial" panose="020B0604020202020204" pitchFamily="34" charset="0"/>
                <a:cs typeface="Arial" panose="020B0604020202020204" pitchFamily="34" charset="0"/>
              </a:rPr>
              <a:t>. </a:t>
            </a:r>
          </a:p>
          <a:p>
            <a:pPr algn="just">
              <a:lnSpc>
                <a:spcPct val="150000"/>
              </a:lnSpc>
            </a:pPr>
            <a:r>
              <a:rPr lang="fr-FR" dirty="0">
                <a:latin typeface="Arial" panose="020B0604020202020204" pitchFamily="34" charset="0"/>
                <a:cs typeface="Arial" panose="020B0604020202020204" pitchFamily="34" charset="0"/>
              </a:rPr>
              <a:t>Bien entendu, </a:t>
            </a:r>
            <a:r>
              <a:rPr lang="fr-FR" b="1" dirty="0">
                <a:latin typeface="Arial" panose="020B0604020202020204" pitchFamily="34" charset="0"/>
                <a:cs typeface="Arial" panose="020B0604020202020204" pitchFamily="34" charset="0"/>
              </a:rPr>
              <a:t>vous aurez la possibilité de sélectionner les membres manuellement </a:t>
            </a:r>
            <a:r>
              <a:rPr lang="fr-FR" dirty="0">
                <a:latin typeface="Arial" panose="020B0604020202020204" pitchFamily="34" charset="0"/>
                <a:cs typeface="Arial" panose="020B0604020202020204" pitchFamily="34" charset="0"/>
              </a:rPr>
              <a:t>si vous ne souhaitez pas rejoindre le réseau de certaines personnes.</a:t>
            </a:r>
          </a:p>
          <a:p>
            <a:pPr algn="just">
              <a:lnSpc>
                <a:spcPct val="150000"/>
              </a:lnSpc>
            </a:pPr>
            <a:endParaRPr lang="fr-FR" sz="900" dirty="0">
              <a:latin typeface="Arial" panose="020B0604020202020204" pitchFamily="34" charset="0"/>
              <a:cs typeface="Arial" panose="020B0604020202020204" pitchFamily="34" charset="0"/>
            </a:endParaRPr>
          </a:p>
          <a:p>
            <a:pPr algn="just">
              <a:lnSpc>
                <a:spcPct val="150000"/>
              </a:lnSpc>
            </a:pPr>
            <a:r>
              <a:rPr lang="fr-FR" b="1" dirty="0">
                <a:solidFill>
                  <a:srgbClr val="79C7C5"/>
                </a:solidFill>
                <a:latin typeface="Arial" panose="020B0604020202020204" pitchFamily="34" charset="0"/>
                <a:cs typeface="Arial" panose="020B0604020202020204" pitchFamily="34" charset="0"/>
              </a:rPr>
              <a:t>Faire une recherche </a:t>
            </a:r>
          </a:p>
          <a:p>
            <a:pPr algn="just">
              <a:lnSpc>
                <a:spcPct val="150000"/>
              </a:lnSpc>
            </a:pPr>
            <a:r>
              <a:rPr lang="fr-FR" dirty="0">
                <a:latin typeface="Arial" panose="020B0604020202020204" pitchFamily="34" charset="0"/>
                <a:cs typeface="Arial" panose="020B0604020202020204" pitchFamily="34" charset="0"/>
              </a:rPr>
              <a:t>Pour faire une recherche, rien de plus simple. </a:t>
            </a:r>
          </a:p>
          <a:p>
            <a:pPr algn="just">
              <a:lnSpc>
                <a:spcPct val="150000"/>
              </a:lnSpc>
            </a:pPr>
            <a:r>
              <a:rPr lang="fr-FR" dirty="0">
                <a:latin typeface="Arial" panose="020B0604020202020204" pitchFamily="34" charset="0"/>
                <a:cs typeface="Arial" panose="020B0604020202020204" pitchFamily="34" charset="0"/>
              </a:rPr>
              <a:t>En haut du site, vous pouvez saisir directement votre requête : le nom d’un contact, d’une société, un poste…</a:t>
            </a:r>
          </a:p>
        </p:txBody>
      </p:sp>
      <p:pic>
        <p:nvPicPr>
          <p:cNvPr id="4" name="Image 3">
            <a:extLst>
              <a:ext uri="{FF2B5EF4-FFF2-40B4-BE49-F238E27FC236}">
                <a16:creationId xmlns:a16="http://schemas.microsoft.com/office/drawing/2014/main" xmlns="" id="{8CE8C3D0-E273-4705-989C-3171EF8E316F}"/>
              </a:ext>
            </a:extLst>
          </p:cNvPr>
          <p:cNvPicPr>
            <a:picLocks noChangeAspect="1"/>
          </p:cNvPicPr>
          <p:nvPr/>
        </p:nvPicPr>
        <p:blipFill rotWithShape="1">
          <a:blip r:embed="rId2"/>
          <a:srcRect l="12469" t="7345" r="12726" b="86883"/>
          <a:stretch/>
        </p:blipFill>
        <p:spPr>
          <a:xfrm>
            <a:off x="463137" y="5018431"/>
            <a:ext cx="6840187" cy="296883"/>
          </a:xfrm>
          <a:prstGeom prst="rect">
            <a:avLst/>
          </a:prstGeom>
        </p:spPr>
      </p:pic>
      <p:sp>
        <p:nvSpPr>
          <p:cNvPr id="5" name="ZoneTexte 4">
            <a:extLst>
              <a:ext uri="{FF2B5EF4-FFF2-40B4-BE49-F238E27FC236}">
                <a16:creationId xmlns:a16="http://schemas.microsoft.com/office/drawing/2014/main" xmlns="" id="{50789B51-F9E7-4981-8358-80F1FBB383B1}"/>
              </a:ext>
            </a:extLst>
          </p:cNvPr>
          <p:cNvSpPr txBox="1"/>
          <p:nvPr/>
        </p:nvSpPr>
        <p:spPr>
          <a:xfrm>
            <a:off x="463137" y="5430293"/>
            <a:ext cx="8312728" cy="369332"/>
          </a:xfrm>
          <a:prstGeom prst="rect">
            <a:avLst/>
          </a:prstGeom>
          <a:noFill/>
        </p:spPr>
        <p:txBody>
          <a:bodyPr wrap="square" rtlCol="0">
            <a:spAutoFit/>
          </a:bodyPr>
          <a:lstStyle/>
          <a:p>
            <a:r>
              <a:rPr lang="fr-FR" b="1" dirty="0"/>
              <a:t>Dans un premier temps, cliquez sur la barre de recherches</a:t>
            </a:r>
          </a:p>
        </p:txBody>
      </p:sp>
    </p:spTree>
    <p:extLst>
      <p:ext uri="{BB962C8B-B14F-4D97-AF65-F5344CB8AC3E}">
        <p14:creationId xmlns:p14="http://schemas.microsoft.com/office/powerpoint/2010/main" val="230919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2081ADA5-B6FF-4AF2-8DC9-C8AD87335683}"/>
              </a:ext>
            </a:extLst>
          </p:cNvPr>
          <p:cNvPicPr>
            <a:picLocks noChangeAspect="1"/>
          </p:cNvPicPr>
          <p:nvPr/>
        </p:nvPicPr>
        <p:blipFill rotWithShape="1">
          <a:blip r:embed="rId2"/>
          <a:srcRect l="13117" t="7114" r="14286" b="16465"/>
          <a:stretch/>
        </p:blipFill>
        <p:spPr>
          <a:xfrm>
            <a:off x="1252847" y="641267"/>
            <a:ext cx="6638306" cy="3930733"/>
          </a:xfrm>
          <a:prstGeom prst="rect">
            <a:avLst/>
          </a:prstGeom>
        </p:spPr>
      </p:pic>
      <p:sp>
        <p:nvSpPr>
          <p:cNvPr id="4" name="ZoneTexte 3">
            <a:extLst>
              <a:ext uri="{FF2B5EF4-FFF2-40B4-BE49-F238E27FC236}">
                <a16:creationId xmlns:a16="http://schemas.microsoft.com/office/drawing/2014/main" xmlns="" id="{28B61AD0-7C31-4952-A11D-8B5FB90413CD}"/>
              </a:ext>
            </a:extLst>
          </p:cNvPr>
          <p:cNvSpPr txBox="1"/>
          <p:nvPr/>
        </p:nvSpPr>
        <p:spPr>
          <a:xfrm>
            <a:off x="463137" y="5040477"/>
            <a:ext cx="8312728" cy="923330"/>
          </a:xfrm>
          <a:prstGeom prst="rect">
            <a:avLst/>
          </a:prstGeom>
          <a:noFill/>
        </p:spPr>
        <p:txBody>
          <a:bodyPr wrap="square" rtlCol="0">
            <a:spAutoFit/>
          </a:bodyPr>
          <a:lstStyle/>
          <a:p>
            <a:r>
              <a:rPr lang="fr-FR" b="1" dirty="0"/>
              <a:t>Apparaît sous « Rechercher » : </a:t>
            </a:r>
          </a:p>
          <a:p>
            <a:pPr marL="285750" indent="-285750">
              <a:buFont typeface="Arial" panose="020B0604020202020204" pitchFamily="34" charset="0"/>
              <a:buChar char="•"/>
            </a:pPr>
            <a:r>
              <a:rPr lang="fr-FR" dirty="0"/>
              <a:t>Personnes </a:t>
            </a:r>
          </a:p>
          <a:p>
            <a:pPr marL="285750" indent="-285750">
              <a:buFont typeface="Arial" panose="020B0604020202020204" pitchFamily="34" charset="0"/>
              <a:buChar char="•"/>
            </a:pPr>
            <a:r>
              <a:rPr lang="fr-FR" dirty="0"/>
              <a:t>Emploi</a:t>
            </a:r>
          </a:p>
        </p:txBody>
      </p:sp>
    </p:spTree>
    <p:extLst>
      <p:ext uri="{BB962C8B-B14F-4D97-AF65-F5344CB8AC3E}">
        <p14:creationId xmlns:p14="http://schemas.microsoft.com/office/powerpoint/2010/main" val="205535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DB97DE11-0106-412D-A37A-A5344076DB93}"/>
              </a:ext>
            </a:extLst>
          </p:cNvPr>
          <p:cNvPicPr>
            <a:picLocks noChangeAspect="1"/>
          </p:cNvPicPr>
          <p:nvPr/>
        </p:nvPicPr>
        <p:blipFill rotWithShape="1">
          <a:blip r:embed="rId2"/>
          <a:srcRect l="12988" t="6884" r="14674" b="19466"/>
          <a:stretch/>
        </p:blipFill>
        <p:spPr>
          <a:xfrm>
            <a:off x="1368398" y="484310"/>
            <a:ext cx="6407204" cy="3669476"/>
          </a:xfrm>
          <a:prstGeom prst="rect">
            <a:avLst/>
          </a:prstGeom>
        </p:spPr>
      </p:pic>
      <p:sp>
        <p:nvSpPr>
          <p:cNvPr id="4" name="ZoneTexte 3">
            <a:extLst>
              <a:ext uri="{FF2B5EF4-FFF2-40B4-BE49-F238E27FC236}">
                <a16:creationId xmlns:a16="http://schemas.microsoft.com/office/drawing/2014/main" xmlns="" id="{9CE3E2FC-CDD1-46DF-8D53-FB862B4010A9}"/>
              </a:ext>
            </a:extLst>
          </p:cNvPr>
          <p:cNvSpPr txBox="1"/>
          <p:nvPr/>
        </p:nvSpPr>
        <p:spPr>
          <a:xfrm>
            <a:off x="1368398" y="4203865"/>
            <a:ext cx="6887689" cy="2169825"/>
          </a:xfrm>
          <a:prstGeom prst="rect">
            <a:avLst/>
          </a:prstGeom>
          <a:noFill/>
        </p:spPr>
        <p:txBody>
          <a:bodyPr wrap="square" rtlCol="0">
            <a:spAutoFit/>
          </a:bodyPr>
          <a:lstStyle/>
          <a:p>
            <a:pPr>
              <a:lnSpc>
                <a:spcPct val="150000"/>
              </a:lnSpc>
            </a:pPr>
            <a:r>
              <a:rPr lang="fr-FR" b="1" dirty="0"/>
              <a:t>Sous la barre principale apparaît des onglets :</a:t>
            </a:r>
          </a:p>
          <a:p>
            <a:pPr marL="285750" indent="-285750">
              <a:lnSpc>
                <a:spcPct val="150000"/>
              </a:lnSpc>
              <a:buFont typeface="Arial" panose="020B0604020202020204" pitchFamily="34" charset="0"/>
              <a:buChar char="•"/>
            </a:pPr>
            <a:r>
              <a:rPr lang="fr-FR" dirty="0"/>
              <a:t>Lieux</a:t>
            </a:r>
          </a:p>
          <a:p>
            <a:pPr marL="285750" indent="-285750">
              <a:lnSpc>
                <a:spcPct val="150000"/>
              </a:lnSpc>
              <a:buFont typeface="Arial" panose="020B0604020202020204" pitchFamily="34" charset="0"/>
              <a:buChar char="•"/>
            </a:pPr>
            <a:r>
              <a:rPr lang="fr-FR" dirty="0"/>
              <a:t>Relations</a:t>
            </a:r>
          </a:p>
          <a:p>
            <a:pPr marL="285750" indent="-285750">
              <a:lnSpc>
                <a:spcPct val="150000"/>
              </a:lnSpc>
              <a:buFont typeface="Arial" panose="020B0604020202020204" pitchFamily="34" charset="0"/>
              <a:buChar char="•"/>
            </a:pPr>
            <a:r>
              <a:rPr lang="fr-FR" dirty="0"/>
              <a:t>Entreprises actuelles</a:t>
            </a:r>
          </a:p>
          <a:p>
            <a:pPr marL="285750" indent="-285750">
              <a:lnSpc>
                <a:spcPct val="150000"/>
              </a:lnSpc>
              <a:buFont typeface="Arial" panose="020B0604020202020204" pitchFamily="34" charset="0"/>
              <a:buChar char="•"/>
            </a:pPr>
            <a:r>
              <a:rPr lang="fr-FR" dirty="0"/>
              <a:t>Tous les filtres</a:t>
            </a:r>
          </a:p>
        </p:txBody>
      </p:sp>
    </p:spTree>
    <p:extLst>
      <p:ext uri="{BB962C8B-B14F-4D97-AF65-F5344CB8AC3E}">
        <p14:creationId xmlns:p14="http://schemas.microsoft.com/office/powerpoint/2010/main" val="1164305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87047859-3A8E-4D95-982D-6D83DC3A2B9B}"/>
              </a:ext>
            </a:extLst>
          </p:cNvPr>
          <p:cNvPicPr>
            <a:picLocks noChangeAspect="1"/>
          </p:cNvPicPr>
          <p:nvPr/>
        </p:nvPicPr>
        <p:blipFill rotWithShape="1">
          <a:blip r:embed="rId2"/>
          <a:srcRect l="12339" t="8731" r="15323" b="79264"/>
          <a:stretch/>
        </p:blipFill>
        <p:spPr>
          <a:xfrm>
            <a:off x="1264722" y="593766"/>
            <a:ext cx="6614556" cy="617518"/>
          </a:xfrm>
          <a:prstGeom prst="rect">
            <a:avLst/>
          </a:prstGeom>
        </p:spPr>
      </p:pic>
      <p:sp>
        <p:nvSpPr>
          <p:cNvPr id="3" name="ZoneTexte 2">
            <a:extLst>
              <a:ext uri="{FF2B5EF4-FFF2-40B4-BE49-F238E27FC236}">
                <a16:creationId xmlns:a16="http://schemas.microsoft.com/office/drawing/2014/main" xmlns="" id="{CAF75E39-309A-48AD-A3E0-7030D447361B}"/>
              </a:ext>
            </a:extLst>
          </p:cNvPr>
          <p:cNvSpPr txBox="1"/>
          <p:nvPr/>
        </p:nvSpPr>
        <p:spPr>
          <a:xfrm>
            <a:off x="415636" y="1280619"/>
            <a:ext cx="8312728" cy="2169825"/>
          </a:xfrm>
          <a:prstGeom prst="rect">
            <a:avLst/>
          </a:prstGeom>
          <a:noFill/>
        </p:spPr>
        <p:txBody>
          <a:bodyPr wrap="square" rtlCol="0">
            <a:spAutoFit/>
          </a:bodyPr>
          <a:lstStyle/>
          <a:p>
            <a:pPr>
              <a:lnSpc>
                <a:spcPct val="150000"/>
              </a:lnSpc>
            </a:pPr>
            <a:r>
              <a:rPr lang="fr-FR" b="1" dirty="0"/>
              <a:t>Vous pouvez affiner vos recherches en fonction :</a:t>
            </a:r>
          </a:p>
          <a:p>
            <a:pPr marL="285750" indent="-285750">
              <a:lnSpc>
                <a:spcPct val="150000"/>
              </a:lnSpc>
              <a:buFont typeface="Arial" panose="020B0604020202020204" pitchFamily="34" charset="0"/>
              <a:buChar char="•"/>
            </a:pPr>
            <a:r>
              <a:rPr lang="fr-FR" dirty="0"/>
              <a:t>Lieux</a:t>
            </a:r>
          </a:p>
          <a:p>
            <a:pPr marL="285750" indent="-285750">
              <a:lnSpc>
                <a:spcPct val="150000"/>
              </a:lnSpc>
              <a:buFont typeface="Arial" panose="020B0604020202020204" pitchFamily="34" charset="0"/>
              <a:buChar char="•"/>
            </a:pPr>
            <a:r>
              <a:rPr lang="fr-FR" dirty="0"/>
              <a:t>Relations</a:t>
            </a:r>
          </a:p>
          <a:p>
            <a:pPr marL="285750" indent="-285750">
              <a:lnSpc>
                <a:spcPct val="150000"/>
              </a:lnSpc>
              <a:buFont typeface="Arial" panose="020B0604020202020204" pitchFamily="34" charset="0"/>
              <a:buChar char="•"/>
            </a:pPr>
            <a:r>
              <a:rPr lang="fr-FR" dirty="0"/>
              <a:t>Entreprises actuelles</a:t>
            </a:r>
          </a:p>
          <a:p>
            <a:pPr marL="285750" indent="-285750">
              <a:lnSpc>
                <a:spcPct val="150000"/>
              </a:lnSpc>
              <a:buFont typeface="Arial" panose="020B0604020202020204" pitchFamily="34" charset="0"/>
              <a:buChar char="•"/>
            </a:pPr>
            <a:r>
              <a:rPr lang="fr-FR" dirty="0"/>
              <a:t>Tous les filtres</a:t>
            </a:r>
          </a:p>
        </p:txBody>
      </p:sp>
    </p:spTree>
    <p:extLst>
      <p:ext uri="{BB962C8B-B14F-4D97-AF65-F5344CB8AC3E}">
        <p14:creationId xmlns:p14="http://schemas.microsoft.com/office/powerpoint/2010/main" val="4080080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94713F1-CED9-4076-AEA2-6317D46952DF}"/>
              </a:ext>
            </a:extLst>
          </p:cNvPr>
          <p:cNvSpPr/>
          <p:nvPr/>
        </p:nvSpPr>
        <p:spPr>
          <a:xfrm>
            <a:off x="362197" y="465785"/>
            <a:ext cx="8419605" cy="2169825"/>
          </a:xfrm>
          <a:prstGeom prst="rect">
            <a:avLst/>
          </a:prstGeom>
        </p:spPr>
        <p:txBody>
          <a:bodyPr wrap="square">
            <a:spAutoFit/>
          </a:bodyPr>
          <a:lstStyle/>
          <a:p>
            <a:pPr algn="just">
              <a:lnSpc>
                <a:spcPct val="150000"/>
              </a:lnSpc>
            </a:pPr>
            <a:r>
              <a:rPr lang="fr-FR" b="1" dirty="0">
                <a:solidFill>
                  <a:srgbClr val="79C7C5"/>
                </a:solidFill>
                <a:latin typeface="Arial" panose="020B0604020202020204" pitchFamily="34" charset="0"/>
                <a:cs typeface="Arial" panose="020B0604020202020204" pitchFamily="34" charset="0"/>
              </a:rPr>
              <a:t>Envoyer un message privé </a:t>
            </a:r>
          </a:p>
          <a:p>
            <a:pPr algn="just">
              <a:lnSpc>
                <a:spcPct val="150000"/>
              </a:lnSpc>
            </a:pPr>
            <a:r>
              <a:rPr lang="fr-FR" b="1" dirty="0">
                <a:latin typeface="Arial" panose="020B0604020202020204" pitchFamily="34" charset="0"/>
                <a:cs typeface="Arial" panose="020B0604020202020204" pitchFamily="34" charset="0"/>
              </a:rPr>
              <a:t>Envoyer un message privé sur LinkedIn est très simple</a:t>
            </a:r>
            <a:r>
              <a:rPr lang="fr-FR" dirty="0">
                <a:latin typeface="Arial" panose="020B0604020202020204" pitchFamily="34" charset="0"/>
                <a:cs typeface="Arial" panose="020B0604020202020204" pitchFamily="34" charset="0"/>
              </a:rPr>
              <a:t>. Attention ! </a:t>
            </a:r>
          </a:p>
          <a:p>
            <a:pPr algn="just">
              <a:lnSpc>
                <a:spcPct val="150000"/>
              </a:lnSpc>
            </a:pPr>
            <a:r>
              <a:rPr lang="fr-FR" dirty="0">
                <a:latin typeface="Arial" panose="020B0604020202020204" pitchFamily="34" charset="0"/>
                <a:cs typeface="Arial" panose="020B0604020202020204" pitchFamily="34" charset="0"/>
              </a:rPr>
              <a:t>Vous ne pouvez pas contacter des personnes qui ne sont pas dans votre réseau avec un compte gratuit. Pour cela, il vous faut les fameux « in mails » présents dans les avantages d’un compte Premium.</a:t>
            </a:r>
          </a:p>
        </p:txBody>
      </p:sp>
      <p:pic>
        <p:nvPicPr>
          <p:cNvPr id="4" name="Image 3">
            <a:extLst>
              <a:ext uri="{FF2B5EF4-FFF2-40B4-BE49-F238E27FC236}">
                <a16:creationId xmlns:a16="http://schemas.microsoft.com/office/drawing/2014/main" xmlns="" id="{0CDBFD9C-44D1-4827-94B0-B7E5B9D82F9B}"/>
              </a:ext>
            </a:extLst>
          </p:cNvPr>
          <p:cNvPicPr>
            <a:picLocks noChangeAspect="1"/>
          </p:cNvPicPr>
          <p:nvPr/>
        </p:nvPicPr>
        <p:blipFill rotWithShape="1">
          <a:blip r:embed="rId2"/>
          <a:srcRect l="11300" t="6422" r="13506" b="6536"/>
          <a:stretch/>
        </p:blipFill>
        <p:spPr>
          <a:xfrm>
            <a:off x="457199" y="2642259"/>
            <a:ext cx="4969919" cy="3236027"/>
          </a:xfrm>
          <a:prstGeom prst="rect">
            <a:avLst/>
          </a:prstGeom>
        </p:spPr>
      </p:pic>
    </p:spTree>
    <p:extLst>
      <p:ext uri="{BB962C8B-B14F-4D97-AF65-F5344CB8AC3E}">
        <p14:creationId xmlns:p14="http://schemas.microsoft.com/office/powerpoint/2010/main" val="3470556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DF67CB38-4815-422E-8F28-DE16EBAF5FB0}"/>
              </a:ext>
            </a:extLst>
          </p:cNvPr>
          <p:cNvSpPr/>
          <p:nvPr/>
        </p:nvSpPr>
        <p:spPr>
          <a:xfrm>
            <a:off x="385948" y="598828"/>
            <a:ext cx="8372104" cy="5332229"/>
          </a:xfrm>
          <a:prstGeom prst="rect">
            <a:avLst/>
          </a:prstGeom>
        </p:spPr>
        <p:txBody>
          <a:bodyPr wrap="square">
            <a:spAutoFit/>
          </a:bodyPr>
          <a:lstStyle/>
          <a:p>
            <a:pPr algn="just">
              <a:lnSpc>
                <a:spcPct val="150000"/>
              </a:lnSpc>
            </a:pPr>
            <a:r>
              <a:rPr lang="fr-FR" b="1" dirty="0">
                <a:solidFill>
                  <a:srgbClr val="79C7C5"/>
                </a:solidFill>
                <a:latin typeface="Arial" panose="020B0604020202020204" pitchFamily="34" charset="0"/>
                <a:cs typeface="Arial" panose="020B0604020202020204" pitchFamily="34" charset="0"/>
              </a:rPr>
              <a:t>Partager du contenu avec votre réseau </a:t>
            </a:r>
          </a:p>
          <a:p>
            <a:pPr algn="just">
              <a:lnSpc>
                <a:spcPct val="150000"/>
              </a:lnSpc>
            </a:pPr>
            <a:r>
              <a:rPr lang="fr-FR" b="1" dirty="0">
                <a:latin typeface="Arial" panose="020B0604020202020204" pitchFamily="34" charset="0"/>
                <a:cs typeface="Arial" panose="020B0604020202020204" pitchFamily="34" charset="0"/>
              </a:rPr>
              <a:t>Qui dit réseau social dit partage ! </a:t>
            </a:r>
            <a:r>
              <a:rPr lang="fr-FR" dirty="0">
                <a:latin typeface="Arial" panose="020B0604020202020204" pitchFamily="34" charset="0"/>
                <a:cs typeface="Arial" panose="020B0604020202020204" pitchFamily="34" charset="0"/>
              </a:rPr>
              <a:t>Si vous voulez tirer tout le bénéfice de LinkedIn, nous le verrons dans le chapitre suivant, vous devez partager du contenu avec votre réseau. </a:t>
            </a:r>
          </a:p>
          <a:p>
            <a:pPr algn="just">
              <a:lnSpc>
                <a:spcPct val="150000"/>
              </a:lnSpc>
            </a:pPr>
            <a:endParaRPr lang="fr-FR" sz="900" dirty="0">
              <a:latin typeface="Arial" panose="020B0604020202020204" pitchFamily="34" charset="0"/>
              <a:cs typeface="Arial" panose="020B0604020202020204" pitchFamily="34" charset="0"/>
            </a:endParaRPr>
          </a:p>
          <a:p>
            <a:pPr algn="just">
              <a:lnSpc>
                <a:spcPct val="150000"/>
              </a:lnSpc>
            </a:pPr>
            <a:r>
              <a:rPr lang="fr-FR" b="1" dirty="0">
                <a:latin typeface="Arial" panose="020B0604020202020204" pitchFamily="34" charset="0"/>
                <a:cs typeface="Arial" panose="020B0604020202020204" pitchFamily="34" charset="0"/>
              </a:rPr>
              <a:t>Ceci vous permettra de vous positionner comme un expert de votre domaine d’activité </a:t>
            </a:r>
            <a:r>
              <a:rPr lang="fr-FR" dirty="0">
                <a:latin typeface="Arial" panose="020B0604020202020204" pitchFamily="34" charset="0"/>
                <a:cs typeface="Arial" panose="020B0604020202020204" pitchFamily="34" charset="0"/>
              </a:rPr>
              <a:t>et d’instaurer une relation durable et constante avec votre réseau. </a:t>
            </a:r>
          </a:p>
          <a:p>
            <a:pPr algn="just">
              <a:lnSpc>
                <a:spcPct val="150000"/>
              </a:lnSpc>
            </a:pPr>
            <a:endParaRPr lang="fr-FR" sz="900" dirty="0">
              <a:latin typeface="Arial" panose="020B0604020202020204" pitchFamily="34" charset="0"/>
              <a:cs typeface="Arial" panose="020B0604020202020204" pitchFamily="34" charset="0"/>
            </a:endParaRPr>
          </a:p>
          <a:p>
            <a:pPr algn="just">
              <a:lnSpc>
                <a:spcPct val="150000"/>
              </a:lnSpc>
            </a:pPr>
            <a:r>
              <a:rPr lang="fr-FR" dirty="0">
                <a:latin typeface="Arial" panose="020B0604020202020204" pitchFamily="34" charset="0"/>
                <a:cs typeface="Arial" panose="020B0604020202020204" pitchFamily="34" charset="0"/>
              </a:rPr>
              <a:t>Pour cela, à partir de la page d’accueil, il vous suffit de saisir votre message dans la bannière « Partager ». Vous pouvez y insérer une vidéo, une photo ou encore une URL. </a:t>
            </a:r>
          </a:p>
          <a:p>
            <a:pPr algn="just">
              <a:lnSpc>
                <a:spcPct val="150000"/>
              </a:lnSpc>
            </a:pPr>
            <a:endParaRPr lang="fr-FR" sz="900" dirty="0">
              <a:latin typeface="Arial" panose="020B0604020202020204" pitchFamily="34" charset="0"/>
              <a:cs typeface="Arial" panose="020B0604020202020204" pitchFamily="34" charset="0"/>
            </a:endParaRPr>
          </a:p>
          <a:p>
            <a:pPr algn="just">
              <a:lnSpc>
                <a:spcPct val="150000"/>
              </a:lnSpc>
            </a:pPr>
            <a:r>
              <a:rPr lang="fr-FR" dirty="0">
                <a:latin typeface="Arial" panose="020B0604020202020204" pitchFamily="34" charset="0"/>
                <a:cs typeface="Arial" panose="020B0604020202020204" pitchFamily="34" charset="0"/>
              </a:rPr>
              <a:t>Vous pouvez ainsi partager par exemple les fruits de votre veille.</a:t>
            </a:r>
          </a:p>
        </p:txBody>
      </p:sp>
    </p:spTree>
    <p:extLst>
      <p:ext uri="{BB962C8B-B14F-4D97-AF65-F5344CB8AC3E}">
        <p14:creationId xmlns:p14="http://schemas.microsoft.com/office/powerpoint/2010/main" val="93510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2DBD50C-FA16-4B9C-9C91-16C548AA1D57}"/>
              </a:ext>
            </a:extLst>
          </p:cNvPr>
          <p:cNvSpPr/>
          <p:nvPr/>
        </p:nvSpPr>
        <p:spPr>
          <a:xfrm>
            <a:off x="261257" y="478350"/>
            <a:ext cx="8621486" cy="3884397"/>
          </a:xfrm>
          <a:prstGeom prst="rect">
            <a:avLst/>
          </a:prstGeom>
        </p:spPr>
        <p:txBody>
          <a:bodyPr wrap="square">
            <a:spAutoFit/>
          </a:bodyPr>
          <a:lstStyle/>
          <a:p>
            <a:pPr algn="just">
              <a:lnSpc>
                <a:spcPct val="200000"/>
              </a:lnSpc>
            </a:pPr>
            <a:r>
              <a:rPr lang="fr-FR" b="1" dirty="0">
                <a:solidFill>
                  <a:srgbClr val="79C7C5"/>
                </a:solidFill>
                <a:latin typeface="Arial" panose="020B0604020202020204" pitchFamily="34" charset="0"/>
                <a:cs typeface="Arial" panose="020B0604020202020204" pitchFamily="34" charset="0"/>
              </a:rPr>
              <a:t>Distinguer médias sociaux et réseaux sociaux</a:t>
            </a:r>
          </a:p>
          <a:p>
            <a:pPr algn="just">
              <a:lnSpc>
                <a:spcPct val="200000"/>
              </a:lnSpc>
            </a:pPr>
            <a:r>
              <a:rPr lang="fr-FR" b="1" dirty="0">
                <a:latin typeface="Arial" panose="020B0604020202020204" pitchFamily="34" charset="0"/>
                <a:cs typeface="Arial" panose="020B0604020202020204" pitchFamily="34" charset="0"/>
              </a:rPr>
              <a:t>Sous le terme de médias sociaux</a:t>
            </a:r>
            <a:r>
              <a:rPr lang="fr-FR" dirty="0">
                <a:latin typeface="Arial" panose="020B0604020202020204" pitchFamily="34" charset="0"/>
                <a:cs typeface="Arial" panose="020B0604020202020204" pitchFamily="34" charset="0"/>
              </a:rPr>
              <a:t> sont rassemblés différents sites et fonctionnalités sociales du web. </a:t>
            </a:r>
          </a:p>
          <a:p>
            <a:pPr algn="just">
              <a:lnSpc>
                <a:spcPct val="200000"/>
              </a:lnSpc>
            </a:pPr>
            <a:r>
              <a:rPr lang="fr-FR" dirty="0">
                <a:latin typeface="Arial" panose="020B0604020202020204" pitchFamily="34" charset="0"/>
                <a:cs typeface="Arial" panose="020B0604020202020204" pitchFamily="34" charset="0"/>
              </a:rPr>
              <a:t>Ceux-ci permettent entre autres de publier du contenu, comme des articles, des brèves, des photographies, des vidéos, des fichiers PDF, de donner son opinion ou de dialoguer avec d’autres utilisateurs, de contribuer à des projets participatifs, ou encore d’agréger une information pour la restituer ensuite. </a:t>
            </a:r>
            <a:endParaRPr lang="fr-FR" b="0" i="0" dirty="0">
              <a:effectLst/>
              <a:latin typeface="Arial" panose="020B0604020202020204" pitchFamily="34" charset="0"/>
              <a:cs typeface="Arial" panose="020B0604020202020204" pitchFamily="34" charset="0"/>
            </a:endParaRPr>
          </a:p>
        </p:txBody>
      </p:sp>
      <p:pic>
        <p:nvPicPr>
          <p:cNvPr id="2050" name="Picture 2" descr="Résultat de recherche d'images pour &quot;média social&quot;">
            <a:extLst>
              <a:ext uri="{FF2B5EF4-FFF2-40B4-BE49-F238E27FC236}">
                <a16:creationId xmlns:a16="http://schemas.microsoft.com/office/drawing/2014/main" xmlns="" id="{5260F3CE-5649-4DDA-A34E-B34A7FAD19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36" t="8638" r="7807" b="8970"/>
          <a:stretch/>
        </p:blipFill>
        <p:spPr bwMode="auto">
          <a:xfrm>
            <a:off x="3538175" y="4328542"/>
            <a:ext cx="2067649" cy="205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990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EFC5BE4-7376-4C72-8742-119046FD495F}"/>
              </a:ext>
            </a:extLst>
          </p:cNvPr>
          <p:cNvSpPr/>
          <p:nvPr/>
        </p:nvSpPr>
        <p:spPr>
          <a:xfrm>
            <a:off x="249382" y="438443"/>
            <a:ext cx="8508670" cy="2169825"/>
          </a:xfrm>
          <a:prstGeom prst="rect">
            <a:avLst/>
          </a:prstGeom>
        </p:spPr>
        <p:txBody>
          <a:bodyPr wrap="square">
            <a:spAutoFit/>
          </a:bodyPr>
          <a:lstStyle/>
          <a:p>
            <a:pPr algn="just">
              <a:lnSpc>
                <a:spcPct val="150000"/>
              </a:lnSpc>
            </a:pPr>
            <a:r>
              <a:rPr lang="fr-FR" b="1" dirty="0">
                <a:solidFill>
                  <a:srgbClr val="79C7C5"/>
                </a:solidFill>
                <a:latin typeface="Arial" panose="020B0604020202020204" pitchFamily="34" charset="0"/>
                <a:cs typeface="Arial" panose="020B0604020202020204" pitchFamily="34" charset="0"/>
              </a:rPr>
              <a:t>Rejoindre un groupe </a:t>
            </a:r>
            <a:endParaRPr lang="fr-FR"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fr-FR" b="1" dirty="0">
                <a:latin typeface="Arial" panose="020B0604020202020204" pitchFamily="34" charset="0"/>
                <a:cs typeface="Arial" panose="020B0604020202020204" pitchFamily="34" charset="0"/>
              </a:rPr>
              <a:t>Pour développer votre réseau, démontrer votre expertise ou communiquer auprès de votre cible</a:t>
            </a:r>
            <a:r>
              <a:rPr lang="fr-FR" dirty="0">
                <a:latin typeface="Arial" panose="020B0604020202020204" pitchFamily="34" charset="0"/>
                <a:cs typeface="Arial" panose="020B0604020202020204" pitchFamily="34" charset="0"/>
              </a:rPr>
              <a:t>, vous avez la possibilité de rejoindre un groupe de discussion autour d’une thématique précise. </a:t>
            </a:r>
            <a:endParaRPr lang="fr-FR" sz="9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Dans cette démarche, rendez-vous dans la rubrique </a:t>
            </a:r>
            <a:r>
              <a:rPr lang="fr-FR" b="1" dirty="0">
                <a:latin typeface="Arial" panose="020B0604020202020204" pitchFamily="34" charset="0"/>
                <a:cs typeface="Arial" panose="020B0604020202020204" pitchFamily="34" charset="0"/>
              </a:rPr>
              <a:t>Produits</a:t>
            </a:r>
            <a:r>
              <a:rPr lang="fr-FR" dirty="0">
                <a:latin typeface="Arial" panose="020B0604020202020204" pitchFamily="34" charset="0"/>
                <a:cs typeface="Arial" panose="020B0604020202020204" pitchFamily="34" charset="0"/>
              </a:rPr>
              <a:t> puis </a:t>
            </a:r>
            <a:r>
              <a:rPr lang="fr-FR" b="1" dirty="0">
                <a:latin typeface="Arial" panose="020B0604020202020204" pitchFamily="34" charset="0"/>
                <a:cs typeface="Arial" panose="020B0604020202020204" pitchFamily="34" charset="0"/>
              </a:rPr>
              <a:t>Groupes</a:t>
            </a:r>
            <a:r>
              <a:rPr lang="fr-FR" dirty="0">
                <a:latin typeface="Arial" panose="020B0604020202020204" pitchFamily="34" charset="0"/>
                <a:cs typeface="Arial" panose="020B0604020202020204" pitchFamily="34" charset="0"/>
              </a:rPr>
              <a:t>. </a:t>
            </a:r>
          </a:p>
        </p:txBody>
      </p:sp>
      <p:pic>
        <p:nvPicPr>
          <p:cNvPr id="3" name="Image 2">
            <a:extLst>
              <a:ext uri="{FF2B5EF4-FFF2-40B4-BE49-F238E27FC236}">
                <a16:creationId xmlns:a16="http://schemas.microsoft.com/office/drawing/2014/main" xmlns="" id="{307D7AAD-8427-42CD-84EF-A21DB110C9BD}"/>
              </a:ext>
            </a:extLst>
          </p:cNvPr>
          <p:cNvPicPr>
            <a:picLocks noChangeAspect="1"/>
          </p:cNvPicPr>
          <p:nvPr/>
        </p:nvPicPr>
        <p:blipFill rotWithShape="1">
          <a:blip r:embed="rId2"/>
          <a:srcRect l="12469" t="7345" r="12726" b="86883"/>
          <a:stretch/>
        </p:blipFill>
        <p:spPr>
          <a:xfrm>
            <a:off x="249382" y="2632409"/>
            <a:ext cx="6840187" cy="296883"/>
          </a:xfrm>
          <a:prstGeom prst="rect">
            <a:avLst/>
          </a:prstGeom>
        </p:spPr>
      </p:pic>
      <p:pic>
        <p:nvPicPr>
          <p:cNvPr id="5" name="Image 4">
            <a:extLst>
              <a:ext uri="{FF2B5EF4-FFF2-40B4-BE49-F238E27FC236}">
                <a16:creationId xmlns:a16="http://schemas.microsoft.com/office/drawing/2014/main" xmlns="" id="{B4E8D728-0A63-4AD9-A91C-BDC90FD515E8}"/>
              </a:ext>
            </a:extLst>
          </p:cNvPr>
          <p:cNvPicPr>
            <a:picLocks noChangeAspect="1"/>
          </p:cNvPicPr>
          <p:nvPr/>
        </p:nvPicPr>
        <p:blipFill rotWithShape="1">
          <a:blip r:embed="rId3"/>
          <a:srcRect l="39221" t="7345" b="50000"/>
          <a:stretch/>
        </p:blipFill>
        <p:spPr>
          <a:xfrm>
            <a:off x="249382" y="3128608"/>
            <a:ext cx="5557652" cy="2193966"/>
          </a:xfrm>
          <a:prstGeom prst="rect">
            <a:avLst/>
          </a:prstGeom>
        </p:spPr>
      </p:pic>
    </p:spTree>
    <p:extLst>
      <p:ext uri="{BB962C8B-B14F-4D97-AF65-F5344CB8AC3E}">
        <p14:creationId xmlns:p14="http://schemas.microsoft.com/office/powerpoint/2010/main" val="2302608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4F9DE8A3-13FC-4F01-AA26-410943230983}"/>
              </a:ext>
            </a:extLst>
          </p:cNvPr>
          <p:cNvPicPr>
            <a:picLocks noChangeAspect="1"/>
          </p:cNvPicPr>
          <p:nvPr/>
        </p:nvPicPr>
        <p:blipFill rotWithShape="1">
          <a:blip r:embed="rId2"/>
          <a:srcRect l="13117" t="6652" r="10909" b="13463"/>
          <a:stretch/>
        </p:blipFill>
        <p:spPr>
          <a:xfrm>
            <a:off x="2505258" y="509933"/>
            <a:ext cx="4133484" cy="2444761"/>
          </a:xfrm>
          <a:prstGeom prst="rect">
            <a:avLst/>
          </a:prstGeom>
        </p:spPr>
      </p:pic>
      <p:pic>
        <p:nvPicPr>
          <p:cNvPr id="5" name="Image 4">
            <a:extLst>
              <a:ext uri="{FF2B5EF4-FFF2-40B4-BE49-F238E27FC236}">
                <a16:creationId xmlns:a16="http://schemas.microsoft.com/office/drawing/2014/main" xmlns="" id="{FA5DE2AA-AB8E-47DB-94C4-BA81C7D13E0B}"/>
              </a:ext>
            </a:extLst>
          </p:cNvPr>
          <p:cNvPicPr>
            <a:picLocks noChangeAspect="1"/>
          </p:cNvPicPr>
          <p:nvPr/>
        </p:nvPicPr>
        <p:blipFill rotWithShape="1">
          <a:blip r:embed="rId3"/>
          <a:srcRect l="12416" t="8038" r="14075" b="4690"/>
          <a:stretch/>
        </p:blipFill>
        <p:spPr>
          <a:xfrm>
            <a:off x="2505258" y="3302622"/>
            <a:ext cx="4133484" cy="2760437"/>
          </a:xfrm>
          <a:prstGeom prst="rect">
            <a:avLst/>
          </a:prstGeom>
        </p:spPr>
      </p:pic>
    </p:spTree>
    <p:extLst>
      <p:ext uri="{BB962C8B-B14F-4D97-AF65-F5344CB8AC3E}">
        <p14:creationId xmlns:p14="http://schemas.microsoft.com/office/powerpoint/2010/main" val="3315178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2C2FAAB-0229-4869-B732-BF3D5F8318AD}"/>
              </a:ext>
            </a:extLst>
          </p:cNvPr>
          <p:cNvSpPr/>
          <p:nvPr/>
        </p:nvSpPr>
        <p:spPr>
          <a:xfrm>
            <a:off x="391886" y="513286"/>
            <a:ext cx="8360228" cy="1754326"/>
          </a:xfrm>
          <a:prstGeom prst="rect">
            <a:avLst/>
          </a:prstGeom>
        </p:spPr>
        <p:txBody>
          <a:bodyPr wrap="square">
            <a:spAutoFit/>
          </a:bodyPr>
          <a:lstStyle/>
          <a:p>
            <a:pPr algn="just">
              <a:lnSpc>
                <a:spcPct val="150000"/>
              </a:lnSpc>
            </a:pPr>
            <a:r>
              <a:rPr lang="fr-FR" b="1" dirty="0">
                <a:solidFill>
                  <a:srgbClr val="79C7C5"/>
                </a:solidFill>
                <a:latin typeface="Arial" panose="020B0604020202020204" pitchFamily="34" charset="0"/>
                <a:cs typeface="Arial" panose="020B0604020202020204" pitchFamily="34" charset="0"/>
              </a:rPr>
              <a:t>Créer un groupe de discussion </a:t>
            </a:r>
          </a:p>
          <a:p>
            <a:pPr algn="just">
              <a:lnSpc>
                <a:spcPct val="150000"/>
              </a:lnSpc>
            </a:pPr>
            <a:r>
              <a:rPr lang="fr-FR" dirty="0">
                <a:latin typeface="Arial" panose="020B0604020202020204" pitchFamily="34" charset="0"/>
                <a:cs typeface="Arial" panose="020B0604020202020204" pitchFamily="34" charset="0"/>
              </a:rPr>
              <a:t>LinkedIn vous offre la possibilité de créer votre propre groupe de discussion. Pour cela, dans la rubrique « Groupes », vous n’avez qu’à cliquer sur le bouton « Créer un groupe » </a:t>
            </a:r>
          </a:p>
        </p:txBody>
      </p:sp>
      <p:pic>
        <p:nvPicPr>
          <p:cNvPr id="5" name="Image 4">
            <a:extLst>
              <a:ext uri="{FF2B5EF4-FFF2-40B4-BE49-F238E27FC236}">
                <a16:creationId xmlns:a16="http://schemas.microsoft.com/office/drawing/2014/main" xmlns="" id="{24CA83A7-38C4-4DEC-84FA-295525FF4304}"/>
              </a:ext>
            </a:extLst>
          </p:cNvPr>
          <p:cNvPicPr>
            <a:picLocks noChangeAspect="1"/>
          </p:cNvPicPr>
          <p:nvPr/>
        </p:nvPicPr>
        <p:blipFill rotWithShape="1">
          <a:blip r:embed="rId2"/>
          <a:srcRect l="13246" t="7576" r="13507" b="8846"/>
          <a:stretch/>
        </p:blipFill>
        <p:spPr>
          <a:xfrm>
            <a:off x="1567542" y="2324019"/>
            <a:ext cx="6008915" cy="3856787"/>
          </a:xfrm>
          <a:prstGeom prst="rect">
            <a:avLst/>
          </a:prstGeom>
        </p:spPr>
      </p:pic>
    </p:spTree>
    <p:extLst>
      <p:ext uri="{BB962C8B-B14F-4D97-AF65-F5344CB8AC3E}">
        <p14:creationId xmlns:p14="http://schemas.microsoft.com/office/powerpoint/2010/main" val="3836861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3D91E7A-DFD6-4CD5-915B-2B9112090975}"/>
              </a:ext>
            </a:extLst>
          </p:cNvPr>
          <p:cNvSpPr/>
          <p:nvPr/>
        </p:nvSpPr>
        <p:spPr>
          <a:xfrm>
            <a:off x="409698" y="576667"/>
            <a:ext cx="8324603" cy="2585323"/>
          </a:xfrm>
          <a:prstGeom prst="rect">
            <a:avLst/>
          </a:prstGeom>
        </p:spPr>
        <p:txBody>
          <a:bodyPr wrap="square">
            <a:spAutoFit/>
          </a:bodyPr>
          <a:lstStyle/>
          <a:p>
            <a:pPr algn="just">
              <a:lnSpc>
                <a:spcPct val="150000"/>
              </a:lnSpc>
            </a:pPr>
            <a:r>
              <a:rPr lang="fr-FR" dirty="0">
                <a:latin typeface="Arial" panose="020B0604020202020204" pitchFamily="34" charset="0"/>
                <a:cs typeface="Arial" panose="020B0604020202020204" pitchFamily="34" charset="0"/>
              </a:rPr>
              <a:t>Vous devrez remplir ensuite un formulaire avec notamment le nom de votre groupe et une brève description de celui-ci. </a:t>
            </a:r>
          </a:p>
          <a:p>
            <a:pPr algn="just">
              <a:lnSpc>
                <a:spcPct val="150000"/>
              </a:lnSpc>
            </a:pPr>
            <a:r>
              <a:rPr lang="fr-FR" dirty="0">
                <a:latin typeface="Arial" panose="020B0604020202020204" pitchFamily="34" charset="0"/>
                <a:cs typeface="Arial" panose="020B0604020202020204" pitchFamily="34" charset="0"/>
              </a:rPr>
              <a:t>Vous pourrez également y mettre un logo afin que votre groupe soit identifiable visuellement. </a:t>
            </a:r>
          </a:p>
          <a:p>
            <a:pPr algn="just">
              <a:lnSpc>
                <a:spcPct val="150000"/>
              </a:lnSpc>
            </a:pPr>
            <a:r>
              <a:rPr lang="fr-FR" dirty="0">
                <a:latin typeface="Arial" panose="020B0604020202020204" pitchFamily="34" charset="0"/>
                <a:cs typeface="Arial" panose="020B0604020202020204" pitchFamily="34" charset="0"/>
              </a:rPr>
              <a:t>Le logo peut être par exemple celui de votre entreprise. </a:t>
            </a:r>
          </a:p>
          <a:p>
            <a:pPr algn="just">
              <a:lnSpc>
                <a:spcPct val="150000"/>
              </a:lnSpc>
            </a:pPr>
            <a:r>
              <a:rPr lang="fr-FR" dirty="0">
                <a:latin typeface="Arial" panose="020B0604020202020204" pitchFamily="34" charset="0"/>
                <a:cs typeface="Arial" panose="020B0604020202020204" pitchFamily="34" charset="0"/>
              </a:rPr>
              <a:t>Vous n’aurez après qu’à valider et votre groupe sera créé.</a:t>
            </a:r>
          </a:p>
        </p:txBody>
      </p:sp>
    </p:spTree>
    <p:extLst>
      <p:ext uri="{BB962C8B-B14F-4D97-AF65-F5344CB8AC3E}">
        <p14:creationId xmlns:p14="http://schemas.microsoft.com/office/powerpoint/2010/main" val="3857751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84F2C51-0258-4085-A445-3D0222232998}"/>
              </a:ext>
            </a:extLst>
          </p:cNvPr>
          <p:cNvSpPr/>
          <p:nvPr/>
        </p:nvSpPr>
        <p:spPr>
          <a:xfrm>
            <a:off x="368135" y="497544"/>
            <a:ext cx="8407730" cy="3208571"/>
          </a:xfrm>
          <a:prstGeom prst="rect">
            <a:avLst/>
          </a:prstGeom>
        </p:spPr>
        <p:txBody>
          <a:bodyPr wrap="square">
            <a:spAutoFit/>
          </a:bodyPr>
          <a:lstStyle/>
          <a:p>
            <a:pPr algn="just">
              <a:lnSpc>
                <a:spcPct val="150000"/>
              </a:lnSpc>
            </a:pPr>
            <a:r>
              <a:rPr lang="fr-FR" b="1" dirty="0">
                <a:solidFill>
                  <a:srgbClr val="79C7C5"/>
                </a:solidFill>
                <a:latin typeface="Arial" panose="020B0604020202020204" pitchFamily="34" charset="0"/>
                <a:cs typeface="Arial" panose="020B0604020202020204" pitchFamily="34" charset="0"/>
              </a:rPr>
              <a:t>Créer une page entreprise </a:t>
            </a:r>
          </a:p>
          <a:p>
            <a:pPr algn="just">
              <a:lnSpc>
                <a:spcPct val="150000"/>
              </a:lnSpc>
            </a:pPr>
            <a:r>
              <a:rPr lang="fr-FR" dirty="0">
                <a:latin typeface="Arial" panose="020B0604020202020204" pitchFamily="34" charset="0"/>
                <a:cs typeface="Arial" panose="020B0604020202020204" pitchFamily="34" charset="0"/>
              </a:rPr>
              <a:t>Sur LinkedIn, comme sur Facebook, vous pouvez créer une page entreprise. Celle-ci peut vous permettre par exemple de communiquer sur l’actualité de votre entreprise ou encore de diffuser vos offres d’emploi. </a:t>
            </a:r>
          </a:p>
          <a:p>
            <a:pPr algn="just">
              <a:lnSpc>
                <a:spcPct val="150000"/>
              </a:lnSpc>
            </a:pPr>
            <a:endParaRPr lang="fr-FR" sz="900" dirty="0">
              <a:latin typeface="Arial" panose="020B0604020202020204" pitchFamily="34" charset="0"/>
              <a:cs typeface="Arial" panose="020B0604020202020204" pitchFamily="34" charset="0"/>
            </a:endParaRPr>
          </a:p>
          <a:p>
            <a:pPr algn="just">
              <a:lnSpc>
                <a:spcPct val="150000"/>
              </a:lnSpc>
            </a:pPr>
            <a:r>
              <a:rPr lang="fr-FR" dirty="0">
                <a:latin typeface="Arial" panose="020B0604020202020204" pitchFamily="34" charset="0"/>
                <a:cs typeface="Arial" panose="020B0604020202020204" pitchFamily="34" charset="0"/>
              </a:rPr>
              <a:t>Pour cela, rendez-vous dans la rubrique </a:t>
            </a:r>
            <a:r>
              <a:rPr lang="fr-FR" b="1" dirty="0">
                <a:latin typeface="Arial" panose="020B0604020202020204" pitchFamily="34" charset="0"/>
                <a:cs typeface="Arial" panose="020B0604020202020204" pitchFamily="34" charset="0"/>
              </a:rPr>
              <a:t>Produits</a:t>
            </a:r>
            <a:r>
              <a:rPr lang="fr-FR" dirty="0">
                <a:latin typeface="Arial" panose="020B0604020202020204" pitchFamily="34" charset="0"/>
                <a:cs typeface="Arial" panose="020B0604020202020204" pitchFamily="34" charset="0"/>
              </a:rPr>
              <a:t> puis, tout en bas de la page, </a:t>
            </a:r>
            <a:r>
              <a:rPr lang="fr-FR" b="1" dirty="0">
                <a:latin typeface="Arial" panose="020B0604020202020204" pitchFamily="34" charset="0"/>
                <a:cs typeface="Arial" panose="020B0604020202020204" pitchFamily="34" charset="0"/>
              </a:rPr>
              <a:t>Créer une page Entreprise </a:t>
            </a:r>
            <a:r>
              <a:rPr lang="fr-FR" b="1" dirty="0">
                <a:solidFill>
                  <a:srgbClr val="79C7C5"/>
                </a:solidFill>
                <a:latin typeface="Arial" panose="020B0604020202020204" pitchFamily="34" charset="0"/>
                <a:cs typeface="Arial" panose="020B0604020202020204" pitchFamily="34" charset="0"/>
              </a:rPr>
              <a:t>+</a:t>
            </a:r>
            <a:r>
              <a:rPr lang="fr-FR" dirty="0">
                <a:latin typeface="Arial" panose="020B0604020202020204" pitchFamily="34" charset="0"/>
                <a:cs typeface="Arial" panose="020B0604020202020204" pitchFamily="34" charset="0"/>
              </a:rPr>
              <a:t>. Vous pourrez ensuite créer votre page en cliquant sur le bouton créer</a:t>
            </a:r>
          </a:p>
        </p:txBody>
      </p:sp>
      <p:pic>
        <p:nvPicPr>
          <p:cNvPr id="4" name="Image 3">
            <a:extLst>
              <a:ext uri="{FF2B5EF4-FFF2-40B4-BE49-F238E27FC236}">
                <a16:creationId xmlns:a16="http://schemas.microsoft.com/office/drawing/2014/main" xmlns="" id="{4EAB5824-0DEF-47EF-98AB-4A5176240288}"/>
              </a:ext>
            </a:extLst>
          </p:cNvPr>
          <p:cNvPicPr>
            <a:picLocks noChangeAspect="1"/>
          </p:cNvPicPr>
          <p:nvPr/>
        </p:nvPicPr>
        <p:blipFill rotWithShape="1">
          <a:blip r:embed="rId2"/>
          <a:srcRect l="64286" t="7807" b="5613"/>
          <a:stretch/>
        </p:blipFill>
        <p:spPr>
          <a:xfrm>
            <a:off x="2529444" y="3429000"/>
            <a:ext cx="2256312" cy="3076790"/>
          </a:xfrm>
          <a:prstGeom prst="rect">
            <a:avLst/>
          </a:prstGeom>
        </p:spPr>
      </p:pic>
    </p:spTree>
    <p:extLst>
      <p:ext uri="{BB962C8B-B14F-4D97-AF65-F5344CB8AC3E}">
        <p14:creationId xmlns:p14="http://schemas.microsoft.com/office/powerpoint/2010/main" val="502254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D1416106-F330-44E7-9BB8-870E93B44D23}"/>
              </a:ext>
            </a:extLst>
          </p:cNvPr>
          <p:cNvPicPr>
            <a:picLocks noChangeAspect="1"/>
          </p:cNvPicPr>
          <p:nvPr/>
        </p:nvPicPr>
        <p:blipFill rotWithShape="1">
          <a:blip r:embed="rId2"/>
          <a:srcRect l="13896" t="7345" r="14546" b="19235"/>
          <a:stretch/>
        </p:blipFill>
        <p:spPr>
          <a:xfrm>
            <a:off x="1873332" y="522515"/>
            <a:ext cx="5397335" cy="3114978"/>
          </a:xfrm>
          <a:prstGeom prst="rect">
            <a:avLst/>
          </a:prstGeom>
        </p:spPr>
      </p:pic>
      <p:sp>
        <p:nvSpPr>
          <p:cNvPr id="4" name="Rectangle 3">
            <a:extLst>
              <a:ext uri="{FF2B5EF4-FFF2-40B4-BE49-F238E27FC236}">
                <a16:creationId xmlns:a16="http://schemas.microsoft.com/office/drawing/2014/main" xmlns="" id="{62C075D3-C5C4-4014-A70F-36DF86DF63D3}"/>
              </a:ext>
            </a:extLst>
          </p:cNvPr>
          <p:cNvSpPr/>
          <p:nvPr/>
        </p:nvSpPr>
        <p:spPr>
          <a:xfrm>
            <a:off x="377041" y="3826639"/>
            <a:ext cx="8389917" cy="2169825"/>
          </a:xfrm>
          <a:prstGeom prst="rect">
            <a:avLst/>
          </a:prstGeom>
        </p:spPr>
        <p:txBody>
          <a:bodyPr wrap="square">
            <a:spAutoFit/>
          </a:bodyPr>
          <a:lstStyle/>
          <a:p>
            <a:pPr algn="just">
              <a:lnSpc>
                <a:spcPct val="150000"/>
              </a:lnSpc>
            </a:pPr>
            <a:r>
              <a:rPr lang="fr-FR" dirty="0">
                <a:latin typeface="Arial" panose="020B0604020202020204" pitchFamily="34" charset="0"/>
                <a:cs typeface="Arial" panose="020B0604020202020204" pitchFamily="34" charset="0"/>
              </a:rPr>
              <a:t>Pour commencer, LinkedIn vous demande le nom de votre entreprise, l’adresse e-mail que vous utilisez dans cette entreprise et surtout de certifier que vous êtes bien habilité à gérer la page de cette entreprise. Vous recevrez ensuite un e-mail de confirmation qui vous demandera de confirmer votre adresse. Ensuite, un formulaire très semblable au formulaire de création de groupe vous sera soumis. </a:t>
            </a:r>
          </a:p>
        </p:txBody>
      </p:sp>
    </p:spTree>
    <p:extLst>
      <p:ext uri="{BB962C8B-B14F-4D97-AF65-F5344CB8AC3E}">
        <p14:creationId xmlns:p14="http://schemas.microsoft.com/office/powerpoint/2010/main" val="1236501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43F8234-A2F8-4D8E-BDF8-D29A1BE72AA3}"/>
              </a:ext>
            </a:extLst>
          </p:cNvPr>
          <p:cNvSpPr/>
          <p:nvPr/>
        </p:nvSpPr>
        <p:spPr>
          <a:xfrm>
            <a:off x="154379" y="561201"/>
            <a:ext cx="8823366" cy="5355312"/>
          </a:xfrm>
          <a:prstGeom prst="rect">
            <a:avLst/>
          </a:prstGeom>
        </p:spPr>
        <p:txBody>
          <a:bodyPr wrap="square">
            <a:spAutoFit/>
          </a:bodyPr>
          <a:lstStyle/>
          <a:p>
            <a:pPr algn="just">
              <a:lnSpc>
                <a:spcPct val="150000"/>
              </a:lnSpc>
            </a:pPr>
            <a:r>
              <a:rPr lang="fr-FR" b="1" dirty="0">
                <a:solidFill>
                  <a:srgbClr val="79C7C5"/>
                </a:solidFill>
                <a:latin typeface="Arial" panose="020B0604020202020204" pitchFamily="34" charset="0"/>
                <a:cs typeface="Arial" panose="020B0604020202020204" pitchFamily="34" charset="0"/>
              </a:rPr>
              <a:t>Préparer un plan de discussion </a:t>
            </a:r>
          </a:p>
          <a:p>
            <a:pPr algn="just">
              <a:lnSpc>
                <a:spcPct val="150000"/>
              </a:lnSpc>
            </a:pPr>
            <a:r>
              <a:rPr lang="fr-FR" dirty="0">
                <a:latin typeface="Arial" panose="020B0604020202020204" pitchFamily="34" charset="0"/>
                <a:cs typeface="Arial" panose="020B0604020202020204" pitchFamily="34" charset="0"/>
              </a:rPr>
              <a:t>Important ! Acquérir de nouveaux contacts sur LinkedIn, c’est bien. Mais ce n’est pas suffisant. </a:t>
            </a:r>
            <a:r>
              <a:rPr lang="fr-FR" b="1" dirty="0">
                <a:latin typeface="Arial" panose="020B0604020202020204" pitchFamily="34" charset="0"/>
                <a:cs typeface="Arial" panose="020B0604020202020204" pitchFamily="34" charset="0"/>
              </a:rPr>
              <a:t>Vous devez nouer une véritable relation avec vos contacts</a:t>
            </a:r>
            <a:r>
              <a:rPr lang="fr-FR" dirty="0">
                <a:latin typeface="Arial" panose="020B0604020202020204" pitchFamily="34" charset="0"/>
                <a:cs typeface="Arial" panose="020B0604020202020204" pitchFamily="34" charset="0"/>
              </a:rPr>
              <a:t>. </a:t>
            </a:r>
          </a:p>
          <a:p>
            <a:pPr algn="just">
              <a:lnSpc>
                <a:spcPct val="150000"/>
              </a:lnSpc>
            </a:pPr>
            <a:endParaRPr lang="fr-FR" sz="4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Avant toute chose, il est important de comprendre que </a:t>
            </a:r>
            <a:r>
              <a:rPr lang="fr-FR" b="1" dirty="0">
                <a:latin typeface="Arial" panose="020B0604020202020204" pitchFamily="34" charset="0"/>
                <a:cs typeface="Arial" panose="020B0604020202020204" pitchFamily="34" charset="0"/>
              </a:rPr>
              <a:t>la personnalisation des messages est indispensable</a:t>
            </a:r>
            <a:r>
              <a:rPr lang="fr-FR" dirty="0">
                <a:latin typeface="Arial" panose="020B0604020202020204" pitchFamily="34" charset="0"/>
                <a:cs typeface="Arial" panose="020B0604020202020204" pitchFamily="34" charset="0"/>
              </a:rPr>
              <a:t>. Quoi de plus énervant que de recevoir un vulgaire copié-collé ? </a:t>
            </a:r>
          </a:p>
          <a:p>
            <a:pPr marL="171450" indent="-171450" algn="just">
              <a:lnSpc>
                <a:spcPct val="150000"/>
              </a:lnSpc>
              <a:buFont typeface="Arial" panose="020B0604020202020204" pitchFamily="34" charset="0"/>
              <a:buChar char="•"/>
            </a:pPr>
            <a:endParaRPr lang="fr-FR" sz="4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fr-FR" b="1" dirty="0">
                <a:latin typeface="Arial" panose="020B0604020202020204" pitchFamily="34" charset="0"/>
                <a:cs typeface="Arial" panose="020B0604020202020204" pitchFamily="34" charset="0"/>
              </a:rPr>
              <a:t>Prenez-soin d’intégrer à votre message le nom ou prénom de votre interlocuteur</a:t>
            </a:r>
            <a:r>
              <a:rPr lang="fr-FR" dirty="0">
                <a:latin typeface="Arial" panose="020B0604020202020204" pitchFamily="34" charset="0"/>
                <a:cs typeface="Arial" panose="020B0604020202020204" pitchFamily="34" charset="0"/>
              </a:rPr>
              <a:t>. </a:t>
            </a:r>
          </a:p>
          <a:p>
            <a:pPr marL="285750" indent="-285750" algn="just">
              <a:lnSpc>
                <a:spcPct val="150000"/>
              </a:lnSpc>
              <a:buFont typeface="Arial" panose="020B0604020202020204" pitchFamily="34" charset="0"/>
              <a:buChar char="•"/>
            </a:pPr>
            <a:r>
              <a:rPr lang="fr-FR" b="1" dirty="0">
                <a:latin typeface="Arial" panose="020B0604020202020204" pitchFamily="34" charset="0"/>
                <a:cs typeface="Arial" panose="020B0604020202020204" pitchFamily="34" charset="0"/>
              </a:rPr>
              <a:t>Utilisez des détails sur son activité ou son profil </a:t>
            </a:r>
            <a:r>
              <a:rPr lang="fr-FR" dirty="0">
                <a:latin typeface="Arial" panose="020B0604020202020204" pitchFamily="34" charset="0"/>
                <a:cs typeface="Arial" panose="020B0604020202020204" pitchFamily="34" charset="0"/>
              </a:rPr>
              <a:t>afin de lui démontrer tout l’intérêt que vous lui portez. </a:t>
            </a:r>
          </a:p>
          <a:p>
            <a:pPr marL="171450" indent="-171450" algn="just">
              <a:lnSpc>
                <a:spcPct val="150000"/>
              </a:lnSpc>
              <a:buFont typeface="Arial" panose="020B0604020202020204" pitchFamily="34" charset="0"/>
              <a:buChar char="•"/>
            </a:pPr>
            <a:endParaRPr lang="fr-FR" sz="400"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Pour être efficace, </a:t>
            </a:r>
            <a:r>
              <a:rPr lang="fr-FR" b="1" dirty="0">
                <a:latin typeface="Arial" panose="020B0604020202020204" pitchFamily="34" charset="0"/>
                <a:cs typeface="Arial" panose="020B0604020202020204" pitchFamily="34" charset="0"/>
              </a:rPr>
              <a:t>vous devez préparer un plan de discussion</a:t>
            </a:r>
            <a:r>
              <a:rPr lang="fr-FR" dirty="0">
                <a:latin typeface="Arial" panose="020B0604020202020204" pitchFamily="34" charset="0"/>
                <a:cs typeface="Arial" panose="020B0604020202020204" pitchFamily="34" charset="0"/>
              </a:rPr>
              <a:t>, une séquence de messages à envoyer à vos contacts pour transformer l’essai</a:t>
            </a:r>
          </a:p>
        </p:txBody>
      </p:sp>
    </p:spTree>
    <p:extLst>
      <p:ext uri="{BB962C8B-B14F-4D97-AF65-F5344CB8AC3E}">
        <p14:creationId xmlns:p14="http://schemas.microsoft.com/office/powerpoint/2010/main" val="1316816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2C46FFF-E816-4072-AFF4-91F55858A718}"/>
              </a:ext>
            </a:extLst>
          </p:cNvPr>
          <p:cNvSpPr/>
          <p:nvPr/>
        </p:nvSpPr>
        <p:spPr>
          <a:xfrm>
            <a:off x="308758" y="568658"/>
            <a:ext cx="8526483" cy="4847481"/>
          </a:xfrm>
          <a:prstGeom prst="rect">
            <a:avLst/>
          </a:prstGeom>
        </p:spPr>
        <p:txBody>
          <a:bodyPr wrap="square">
            <a:spAutoFit/>
          </a:bodyPr>
          <a:lstStyle/>
          <a:p>
            <a:pPr marL="342900" indent="-342900" algn="just">
              <a:lnSpc>
                <a:spcPct val="150000"/>
              </a:lnSpc>
              <a:buFont typeface="+mj-lt"/>
              <a:buAutoNum type="arabicPeriod"/>
            </a:pPr>
            <a:r>
              <a:rPr lang="fr-FR" b="1" dirty="0">
                <a:latin typeface="Arial" panose="020B0604020202020204" pitchFamily="34" charset="0"/>
                <a:cs typeface="Arial" panose="020B0604020202020204" pitchFamily="34" charset="0"/>
              </a:rPr>
              <a:t>Message de bienvenue/remerciement </a:t>
            </a:r>
            <a:r>
              <a:rPr lang="fr-FR" dirty="0">
                <a:latin typeface="Arial" panose="020B0604020202020204" pitchFamily="34" charset="0"/>
                <a:cs typeface="Arial" panose="020B0604020202020204" pitchFamily="34" charset="0"/>
              </a:rPr>
              <a:t>: vous avez un nouveau contact ? Remerciez-le ! </a:t>
            </a:r>
          </a:p>
          <a:p>
            <a:pPr marL="228600" indent="-228600" algn="just">
              <a:lnSpc>
                <a:spcPct val="150000"/>
              </a:lnSpc>
              <a:buFont typeface="+mj-lt"/>
              <a:buAutoNum type="arabicPeriod"/>
            </a:pPr>
            <a:endParaRPr lang="fr-FR" sz="400" dirty="0">
              <a:latin typeface="Arial" panose="020B0604020202020204" pitchFamily="34" charset="0"/>
              <a:cs typeface="Arial" panose="020B0604020202020204" pitchFamily="34" charset="0"/>
            </a:endParaRPr>
          </a:p>
          <a:p>
            <a:pPr marL="342900" indent="-342900" algn="just">
              <a:lnSpc>
                <a:spcPct val="150000"/>
              </a:lnSpc>
              <a:buFont typeface="+mj-lt"/>
              <a:buAutoNum type="arabicPeriod"/>
            </a:pPr>
            <a:r>
              <a:rPr lang="fr-FR" b="1" dirty="0">
                <a:latin typeface="Arial" panose="020B0604020202020204" pitchFamily="34" charset="0"/>
                <a:cs typeface="Arial" panose="020B0604020202020204" pitchFamily="34" charset="0"/>
              </a:rPr>
              <a:t>Message de découverte des besoins </a:t>
            </a:r>
            <a:r>
              <a:rPr lang="fr-FR" dirty="0">
                <a:latin typeface="Arial" panose="020B0604020202020204" pitchFamily="34" charset="0"/>
                <a:cs typeface="Arial" panose="020B0604020202020204" pitchFamily="34" charset="0"/>
              </a:rPr>
              <a:t>: quelques jours après votre connexion, prenez des nouvelles de votre nouveau contact et suggérez lui votre aide.</a:t>
            </a:r>
          </a:p>
          <a:p>
            <a:pPr marL="228600" indent="-228600" algn="just">
              <a:lnSpc>
                <a:spcPct val="150000"/>
              </a:lnSpc>
              <a:buFont typeface="+mj-lt"/>
              <a:buAutoNum type="arabicPeriod"/>
            </a:pPr>
            <a:endParaRPr lang="fr-FR" sz="400" dirty="0">
              <a:latin typeface="Arial" panose="020B0604020202020204" pitchFamily="34" charset="0"/>
              <a:cs typeface="Arial" panose="020B0604020202020204" pitchFamily="34" charset="0"/>
            </a:endParaRPr>
          </a:p>
          <a:p>
            <a:pPr marL="342900" indent="-342900" algn="just">
              <a:lnSpc>
                <a:spcPct val="150000"/>
              </a:lnSpc>
              <a:buFont typeface="+mj-lt"/>
              <a:buAutoNum type="arabicPeriod"/>
            </a:pPr>
            <a:r>
              <a:rPr lang="fr-FR" b="1" dirty="0">
                <a:latin typeface="Arial" panose="020B0604020202020204" pitchFamily="34" charset="0"/>
                <a:cs typeface="Arial" panose="020B0604020202020204" pitchFamily="34" charset="0"/>
              </a:rPr>
              <a:t>Message de présentation </a:t>
            </a:r>
            <a:r>
              <a:rPr lang="fr-FR" dirty="0">
                <a:latin typeface="Arial" panose="020B0604020202020204" pitchFamily="34" charset="0"/>
                <a:cs typeface="Arial" panose="020B0604020202020204" pitchFamily="34" charset="0"/>
              </a:rPr>
              <a:t>: après sa réponse ou quelques jours après l’envoi du précédent message, revenez vers votre contact pour lui présenter votre activité et vos offres. En fonction des réponses et de l’intérêt que vous porte votre contact, vous pourrez lui proposer un rendez-vous ou encore un échange téléphonique. Pour convertir votre prospect, vous devrez passer à l’étape IRL (In Real Life). </a:t>
            </a:r>
          </a:p>
        </p:txBody>
      </p:sp>
    </p:spTree>
    <p:extLst>
      <p:ext uri="{BB962C8B-B14F-4D97-AF65-F5344CB8AC3E}">
        <p14:creationId xmlns:p14="http://schemas.microsoft.com/office/powerpoint/2010/main" val="1478796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849E71C-112F-4181-9E1C-55D9BA569E49}"/>
              </a:ext>
            </a:extLst>
          </p:cNvPr>
          <p:cNvSpPr/>
          <p:nvPr/>
        </p:nvSpPr>
        <p:spPr>
          <a:xfrm>
            <a:off x="374073" y="533170"/>
            <a:ext cx="8395854" cy="2331407"/>
          </a:xfrm>
          <a:prstGeom prst="rect">
            <a:avLst/>
          </a:prstGeom>
        </p:spPr>
        <p:txBody>
          <a:bodyPr wrap="square">
            <a:spAutoFit/>
          </a:bodyPr>
          <a:lstStyle/>
          <a:p>
            <a:pPr algn="just">
              <a:lnSpc>
                <a:spcPct val="150000"/>
              </a:lnSpc>
            </a:pPr>
            <a:r>
              <a:rPr lang="fr-FR" sz="2000" b="1" dirty="0">
                <a:solidFill>
                  <a:srgbClr val="79C7C5"/>
                </a:solidFill>
                <a:latin typeface="Arial" panose="020B0604020202020204" pitchFamily="34" charset="0"/>
                <a:cs typeface="Arial" panose="020B0604020202020204" pitchFamily="34" charset="0"/>
              </a:rPr>
              <a:t>LinkedIn, les 4 pratiques à bannir ! </a:t>
            </a:r>
          </a:p>
          <a:p>
            <a:pPr algn="just">
              <a:lnSpc>
                <a:spcPct val="150000"/>
              </a:lnSpc>
            </a:pPr>
            <a:r>
              <a:rPr lang="fr-FR" dirty="0">
                <a:latin typeface="Arial" panose="020B0604020202020204" pitchFamily="34" charset="0"/>
                <a:cs typeface="Arial" panose="020B0604020202020204" pitchFamily="34" charset="0"/>
              </a:rPr>
              <a:t>Certaines pratiques, très répandues sur les réseaux sociaux traditionnels comme Facebook ou Twitter, sont à proscrire sur LinkedIn. En effet, LinkedIn a une répercussion directe sur votre image professionnelle et votre employabilité. </a:t>
            </a:r>
          </a:p>
          <a:p>
            <a:pPr algn="just">
              <a:lnSpc>
                <a:spcPct val="150000"/>
              </a:lnSpc>
            </a:pPr>
            <a:endParaRPr lang="fr-FR" sz="500" dirty="0">
              <a:latin typeface="Arial" panose="020B0604020202020204" pitchFamily="34" charset="0"/>
              <a:cs typeface="Arial" panose="020B0604020202020204" pitchFamily="34" charset="0"/>
            </a:endParaRPr>
          </a:p>
          <a:p>
            <a:pPr algn="just">
              <a:lnSpc>
                <a:spcPct val="150000"/>
              </a:lnSpc>
            </a:pPr>
            <a:r>
              <a:rPr lang="fr-FR" b="1" dirty="0">
                <a:latin typeface="Arial" panose="020B0604020202020204" pitchFamily="34" charset="0"/>
                <a:cs typeface="Arial" panose="020B0604020202020204" pitchFamily="34" charset="0"/>
              </a:rPr>
              <a:t>Voici donc les 5 pratiques à bannir pour optimiser votre profil: </a:t>
            </a:r>
          </a:p>
        </p:txBody>
      </p:sp>
    </p:spTree>
    <p:extLst>
      <p:ext uri="{BB962C8B-B14F-4D97-AF65-F5344CB8AC3E}">
        <p14:creationId xmlns:p14="http://schemas.microsoft.com/office/powerpoint/2010/main" val="797406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BAE4BCA-9328-4F45-BFB1-CADF93327D30}"/>
              </a:ext>
            </a:extLst>
          </p:cNvPr>
          <p:cNvSpPr/>
          <p:nvPr/>
        </p:nvSpPr>
        <p:spPr>
          <a:xfrm>
            <a:off x="385948" y="581361"/>
            <a:ext cx="8372104" cy="4662815"/>
          </a:xfrm>
          <a:prstGeom prst="rect">
            <a:avLst/>
          </a:prstGeom>
        </p:spPr>
        <p:txBody>
          <a:bodyPr wrap="square">
            <a:spAutoFit/>
          </a:bodyPr>
          <a:lstStyle/>
          <a:p>
            <a:pPr marL="342900" indent="-342900" algn="just">
              <a:lnSpc>
                <a:spcPct val="150000"/>
              </a:lnSpc>
              <a:buFont typeface="+mj-lt"/>
              <a:buAutoNum type="arabicPeriod"/>
            </a:pPr>
            <a:r>
              <a:rPr lang="fr-FR" b="1" dirty="0">
                <a:solidFill>
                  <a:srgbClr val="79C7C5"/>
                </a:solidFill>
                <a:latin typeface="Arial" panose="020B0604020202020204" pitchFamily="34" charset="0"/>
                <a:cs typeface="Arial" panose="020B0604020202020204" pitchFamily="34" charset="0"/>
              </a:rPr>
              <a:t>Commenter (à chaud !) les publications de vos contacts</a:t>
            </a:r>
          </a:p>
          <a:p>
            <a:pPr algn="just">
              <a:lnSpc>
                <a:spcPct val="150000"/>
              </a:lnSpc>
            </a:pPr>
            <a:r>
              <a:rPr lang="fr-FR" dirty="0">
                <a:latin typeface="Arial" panose="020B0604020202020204" pitchFamily="34" charset="0"/>
                <a:cs typeface="Arial" panose="020B0604020202020204" pitchFamily="34" charset="0"/>
              </a:rPr>
              <a:t>Vos interventions sur LinkedIn doivent rester professionnelles. Il est donc recommandé de ne pas réagir à chaud sur les publications de vos contacts, même si celles-ci sont de totales inepties. </a:t>
            </a:r>
          </a:p>
          <a:p>
            <a:pPr algn="just">
              <a:lnSpc>
                <a:spcPct val="150000"/>
              </a:lnSpc>
            </a:pPr>
            <a:r>
              <a:rPr lang="fr-FR" dirty="0">
                <a:latin typeface="Arial" panose="020B0604020202020204" pitchFamily="34" charset="0"/>
                <a:cs typeface="Arial" panose="020B0604020202020204" pitchFamily="34" charset="0"/>
              </a:rPr>
              <a:t>Bien sûr, vous pouvez exprimer vos points de vue sur les réseaux sociaux professionnels. Il est même conseillé de participer aux discussions relatives à vos compétences et domaines d’expertise. </a:t>
            </a:r>
          </a:p>
          <a:p>
            <a:pPr algn="just">
              <a:lnSpc>
                <a:spcPct val="150000"/>
              </a:lnSpc>
            </a:pPr>
            <a:r>
              <a:rPr lang="fr-FR" b="1" dirty="0">
                <a:latin typeface="Arial" panose="020B0604020202020204" pitchFamily="34" charset="0"/>
                <a:cs typeface="Arial" panose="020B0604020202020204" pitchFamily="34" charset="0"/>
              </a:rPr>
              <a:t>Cependant, vos interventions doivent être réfléchies et en adéquation avec votre image. </a:t>
            </a:r>
          </a:p>
          <a:p>
            <a:pPr algn="just">
              <a:lnSpc>
                <a:spcPct val="150000"/>
              </a:lnSpc>
            </a:pPr>
            <a:r>
              <a:rPr lang="fr-FR" b="1" dirty="0">
                <a:latin typeface="Arial" panose="020B0604020202020204" pitchFamily="34" charset="0"/>
                <a:cs typeface="Arial" panose="020B0604020202020204" pitchFamily="34" charset="0"/>
              </a:rPr>
              <a:t>Prenez donc le soin de préparer votre réponse </a:t>
            </a:r>
            <a:r>
              <a:rPr lang="fr-FR" dirty="0">
                <a:latin typeface="Arial" panose="020B0604020202020204" pitchFamily="34" charset="0"/>
                <a:cs typeface="Arial" panose="020B0604020202020204" pitchFamily="34" charset="0"/>
              </a:rPr>
              <a:t>et gardez votre spontanéité pour votre profil Facebook. </a:t>
            </a:r>
          </a:p>
        </p:txBody>
      </p:sp>
    </p:spTree>
    <p:extLst>
      <p:ext uri="{BB962C8B-B14F-4D97-AF65-F5344CB8AC3E}">
        <p14:creationId xmlns:p14="http://schemas.microsoft.com/office/powerpoint/2010/main" val="3573715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2DBD50C-FA16-4B9C-9C91-16C548AA1D57}"/>
              </a:ext>
            </a:extLst>
          </p:cNvPr>
          <p:cNvSpPr/>
          <p:nvPr/>
        </p:nvSpPr>
        <p:spPr>
          <a:xfrm>
            <a:off x="261257" y="478350"/>
            <a:ext cx="8621486" cy="1668405"/>
          </a:xfrm>
          <a:prstGeom prst="rect">
            <a:avLst/>
          </a:prstGeom>
        </p:spPr>
        <p:txBody>
          <a:bodyPr wrap="square">
            <a:spAutoFit/>
          </a:bodyPr>
          <a:lstStyle/>
          <a:p>
            <a:pPr algn="just">
              <a:lnSpc>
                <a:spcPct val="200000"/>
              </a:lnSpc>
            </a:pPr>
            <a:r>
              <a:rPr lang="fr-FR" b="1" dirty="0">
                <a:latin typeface="Arial" panose="020B0604020202020204" pitchFamily="34" charset="0"/>
                <a:cs typeface="Arial" panose="020B0604020202020204" pitchFamily="34" charset="0"/>
              </a:rPr>
              <a:t>Les médias sociaux rassemblent donc une nébuleuse de sites, d’applications ou de fonctionnalités</a:t>
            </a:r>
            <a:r>
              <a:rPr lang="fr-FR" dirty="0">
                <a:latin typeface="Arial" panose="020B0604020202020204" pitchFamily="34" charset="0"/>
                <a:cs typeface="Arial" panose="020B0604020202020204" pitchFamily="34" charset="0"/>
              </a:rPr>
              <a:t> liés au développement d’interactions conversationnelles et sociales entre les internautes, avec une réciprocité plus ou moins forte.</a:t>
            </a:r>
            <a:endParaRPr lang="fr-FR" b="0" i="0" dirty="0">
              <a:effectLst/>
              <a:latin typeface="Arial" panose="020B0604020202020204" pitchFamily="34" charset="0"/>
              <a:cs typeface="Arial" panose="020B0604020202020204" pitchFamily="34" charset="0"/>
            </a:endParaRPr>
          </a:p>
        </p:txBody>
      </p:sp>
      <p:pic>
        <p:nvPicPr>
          <p:cNvPr id="2050" name="Picture 2" descr="Résultat de recherche d'images pour &quot;média social&quot;">
            <a:extLst>
              <a:ext uri="{FF2B5EF4-FFF2-40B4-BE49-F238E27FC236}">
                <a16:creationId xmlns:a16="http://schemas.microsoft.com/office/drawing/2014/main" xmlns="" id="{5260F3CE-5649-4DDA-A34E-B34A7FAD19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36" t="8638" r="7807" b="8970"/>
          <a:stretch/>
        </p:blipFill>
        <p:spPr bwMode="auto">
          <a:xfrm>
            <a:off x="3538175" y="4328542"/>
            <a:ext cx="2067649" cy="2051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345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7B89AB3-2761-4898-9B30-C304D52F00F4}"/>
              </a:ext>
            </a:extLst>
          </p:cNvPr>
          <p:cNvSpPr/>
          <p:nvPr/>
        </p:nvSpPr>
        <p:spPr>
          <a:xfrm>
            <a:off x="403761" y="378792"/>
            <a:ext cx="8336478" cy="5286062"/>
          </a:xfrm>
          <a:prstGeom prst="rect">
            <a:avLst/>
          </a:prstGeom>
        </p:spPr>
        <p:txBody>
          <a:bodyPr wrap="square">
            <a:spAutoFit/>
          </a:bodyPr>
          <a:lstStyle/>
          <a:p>
            <a:pPr algn="just">
              <a:lnSpc>
                <a:spcPct val="150000"/>
              </a:lnSpc>
            </a:pPr>
            <a:r>
              <a:rPr lang="fr-FR" b="1" dirty="0">
                <a:solidFill>
                  <a:srgbClr val="79C7C5"/>
                </a:solidFill>
                <a:latin typeface="Arial" panose="020B0604020202020204" pitchFamily="34" charset="0"/>
                <a:cs typeface="Arial" panose="020B0604020202020204" pitchFamily="34" charset="0"/>
              </a:rPr>
              <a:t>2. Synchroniser ses profils privés avec ses profils professionnels </a:t>
            </a:r>
          </a:p>
          <a:p>
            <a:pPr algn="just">
              <a:lnSpc>
                <a:spcPct val="150000"/>
              </a:lnSpc>
            </a:pPr>
            <a:r>
              <a:rPr lang="fr-FR" dirty="0">
                <a:latin typeface="Arial" panose="020B0604020202020204" pitchFamily="34" charset="0"/>
                <a:cs typeface="Arial" panose="020B0604020202020204" pitchFamily="34" charset="0"/>
              </a:rPr>
              <a:t>LinkedIn propose de synchroniser votre profil avec votre compte Twitter. Attention ! Cette pratique n’est pas vraiment recommandée. Vos contacts LinkedIn ne sont en effet pas intéressés par vos Retweets ou vos mentions remerciant telle ou telle personne d’avoir partagé un de vos articles.</a:t>
            </a:r>
          </a:p>
          <a:p>
            <a:pPr algn="just">
              <a:lnSpc>
                <a:spcPct val="150000"/>
              </a:lnSpc>
            </a:pPr>
            <a:endParaRPr lang="fr-FR" sz="900" dirty="0">
              <a:latin typeface="Arial" panose="020B0604020202020204" pitchFamily="34" charset="0"/>
              <a:cs typeface="Arial" panose="020B0604020202020204" pitchFamily="34" charset="0"/>
            </a:endParaRPr>
          </a:p>
          <a:p>
            <a:pPr algn="just">
              <a:lnSpc>
                <a:spcPct val="150000"/>
              </a:lnSpc>
            </a:pPr>
            <a:r>
              <a:rPr lang="fr-FR" b="1" dirty="0">
                <a:solidFill>
                  <a:srgbClr val="79C7C5"/>
                </a:solidFill>
                <a:latin typeface="Arial" panose="020B0604020202020204" pitchFamily="34" charset="0"/>
                <a:cs typeface="Arial" panose="020B0604020202020204" pitchFamily="34" charset="0"/>
              </a:rPr>
              <a:t>3. Monopoliser la timeline de vos contacts </a:t>
            </a:r>
          </a:p>
          <a:p>
            <a:pPr algn="just">
              <a:lnSpc>
                <a:spcPct val="150000"/>
              </a:lnSpc>
            </a:pPr>
            <a:r>
              <a:rPr lang="fr-FR" dirty="0">
                <a:latin typeface="Arial" panose="020B0604020202020204" pitchFamily="34" charset="0"/>
                <a:cs typeface="Arial" panose="020B0604020202020204" pitchFamily="34" charset="0"/>
              </a:rPr>
              <a:t>Comme sur tout autre réseau social, quoi de plus énervant de se connecter à son compte et de voir que sa timeline est remplie de publications émanant de la même personne ? </a:t>
            </a:r>
          </a:p>
          <a:p>
            <a:pPr algn="just">
              <a:lnSpc>
                <a:spcPct val="150000"/>
              </a:lnSpc>
            </a:pPr>
            <a:r>
              <a:rPr lang="fr-FR" b="1" dirty="0">
                <a:latin typeface="Arial" panose="020B0604020202020204" pitchFamily="34" charset="0"/>
                <a:cs typeface="Arial" panose="020B0604020202020204" pitchFamily="34" charset="0"/>
              </a:rPr>
              <a:t>Ne gavez pas vos contacts LinkedIn d’information</a:t>
            </a:r>
            <a:r>
              <a:rPr lang="fr-FR" dirty="0">
                <a:latin typeface="Arial" panose="020B0604020202020204" pitchFamily="34" charset="0"/>
                <a:cs typeface="Arial" panose="020B0604020202020204" pitchFamily="34" charset="0"/>
              </a:rPr>
              <a:t>. Si vous voulez qu’ils attachent de l’importance à vos publications, espacez vos interventions. </a:t>
            </a:r>
            <a:r>
              <a:rPr lang="fr-FR" b="1" dirty="0">
                <a:latin typeface="Arial" panose="020B0604020202020204" pitchFamily="34" charset="0"/>
                <a:cs typeface="Arial" panose="020B0604020202020204" pitchFamily="34" charset="0"/>
              </a:rPr>
              <a:t>Bien plus que la quantité, c’est la qualité qui compte</a:t>
            </a:r>
            <a:r>
              <a:rPr lang="fr-FR" dirty="0">
                <a:latin typeface="Arial" panose="020B0604020202020204" pitchFamily="34" charset="0"/>
                <a:cs typeface="Arial" panose="020B0604020202020204" pitchFamily="34" charset="0"/>
              </a:rPr>
              <a:t>, non ?</a:t>
            </a:r>
          </a:p>
        </p:txBody>
      </p:sp>
    </p:spTree>
    <p:extLst>
      <p:ext uri="{BB962C8B-B14F-4D97-AF65-F5344CB8AC3E}">
        <p14:creationId xmlns:p14="http://schemas.microsoft.com/office/powerpoint/2010/main" val="3346379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00F2DFE-5666-444F-83A6-AFE5BEAC885D}"/>
              </a:ext>
            </a:extLst>
          </p:cNvPr>
          <p:cNvSpPr/>
          <p:nvPr/>
        </p:nvSpPr>
        <p:spPr>
          <a:xfrm>
            <a:off x="326571" y="556921"/>
            <a:ext cx="8490857" cy="2534027"/>
          </a:xfrm>
          <a:prstGeom prst="rect">
            <a:avLst/>
          </a:prstGeom>
        </p:spPr>
        <p:txBody>
          <a:bodyPr wrap="square">
            <a:spAutoFit/>
          </a:bodyPr>
          <a:lstStyle/>
          <a:p>
            <a:pPr algn="just">
              <a:lnSpc>
                <a:spcPct val="150000"/>
              </a:lnSpc>
            </a:pPr>
            <a:r>
              <a:rPr lang="fr-FR" b="1" dirty="0">
                <a:solidFill>
                  <a:srgbClr val="79C7C5"/>
                </a:solidFill>
                <a:latin typeface="Arial" panose="020B0604020202020204" pitchFamily="34" charset="0"/>
                <a:cs typeface="Arial" panose="020B0604020202020204" pitchFamily="34" charset="0"/>
              </a:rPr>
              <a:t>4.  Are </a:t>
            </a:r>
            <a:r>
              <a:rPr lang="fr-FR" b="1" dirty="0" err="1">
                <a:solidFill>
                  <a:srgbClr val="79C7C5"/>
                </a:solidFill>
                <a:latin typeface="Arial" panose="020B0604020202020204" pitchFamily="34" charset="0"/>
                <a:cs typeface="Arial" panose="020B0604020202020204" pitchFamily="34" charset="0"/>
              </a:rPr>
              <a:t>you</a:t>
            </a:r>
            <a:r>
              <a:rPr lang="fr-FR" b="1" dirty="0">
                <a:solidFill>
                  <a:srgbClr val="79C7C5"/>
                </a:solidFill>
                <a:latin typeface="Arial" panose="020B0604020202020204" pitchFamily="34" charset="0"/>
                <a:cs typeface="Arial" panose="020B0604020202020204" pitchFamily="34" charset="0"/>
              </a:rPr>
              <a:t> a Genius ? </a:t>
            </a:r>
          </a:p>
          <a:p>
            <a:pPr algn="just">
              <a:lnSpc>
                <a:spcPct val="150000"/>
              </a:lnSpc>
            </a:pPr>
            <a:r>
              <a:rPr lang="fr-FR" dirty="0">
                <a:latin typeface="Arial" panose="020B0604020202020204" pitchFamily="34" charset="0"/>
                <a:cs typeface="Arial" panose="020B0604020202020204" pitchFamily="34" charset="0"/>
              </a:rPr>
              <a:t>C’est une pratique très à la mode en ce moment. Publier une de ces fameuses énigmes ayant pour but de démontrer à toute votre communauté que vous êtes un génie. Gardez, au pire, ces « trucs » pour vos amis Facebook… </a:t>
            </a:r>
          </a:p>
          <a:p>
            <a:pPr algn="just">
              <a:lnSpc>
                <a:spcPct val="150000"/>
              </a:lnSpc>
            </a:pPr>
            <a:r>
              <a:rPr lang="fr-FR" b="1" dirty="0">
                <a:latin typeface="Arial" panose="020B0604020202020204" pitchFamily="34" charset="0"/>
                <a:cs typeface="Arial" panose="020B0604020202020204" pitchFamily="34" charset="0"/>
              </a:rPr>
              <a:t>Sur LinkedIn, ce sont les informations fournies sur votre profil qui doivent prouver vos forces et compétences ! </a:t>
            </a:r>
          </a:p>
        </p:txBody>
      </p:sp>
    </p:spTree>
    <p:extLst>
      <p:ext uri="{BB962C8B-B14F-4D97-AF65-F5344CB8AC3E}">
        <p14:creationId xmlns:p14="http://schemas.microsoft.com/office/powerpoint/2010/main" val="648936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B23F562-CA64-43EC-8337-66474A8858F6}"/>
              </a:ext>
            </a:extLst>
          </p:cNvPr>
          <p:cNvSpPr/>
          <p:nvPr/>
        </p:nvSpPr>
        <p:spPr>
          <a:xfrm>
            <a:off x="498764" y="648195"/>
            <a:ext cx="8146472" cy="3884397"/>
          </a:xfrm>
          <a:prstGeom prst="rect">
            <a:avLst/>
          </a:prstGeom>
        </p:spPr>
        <p:txBody>
          <a:bodyPr wrap="square">
            <a:spAutoFit/>
          </a:bodyPr>
          <a:lstStyle/>
          <a:p>
            <a:pPr algn="just">
              <a:lnSpc>
                <a:spcPct val="200000"/>
              </a:lnSpc>
            </a:pPr>
            <a:r>
              <a:rPr lang="fr-FR" b="1" dirty="0">
                <a:latin typeface="Arial" panose="020B0604020202020204" pitchFamily="34" charset="0"/>
                <a:cs typeface="Arial" panose="020B0604020202020204" pitchFamily="34" charset="0"/>
              </a:rPr>
              <a:t>Un réseau social</a:t>
            </a:r>
            <a:r>
              <a:rPr lang="fr-FR" dirty="0">
                <a:latin typeface="Arial" panose="020B0604020202020204" pitchFamily="34" charset="0"/>
                <a:cs typeface="Arial" panose="020B0604020202020204" pitchFamily="34" charset="0"/>
              </a:rPr>
              <a:t> désigne un site dont la vocation première est la mise en relation des utilisateurs entre eux. Selon le réseau social, les notions de partage ou de réseautage peuvent être mises en avant.</a:t>
            </a:r>
            <a:r>
              <a:rPr lang="fr-FR" b="1" dirty="0">
                <a:latin typeface="Arial" panose="020B0604020202020204" pitchFamily="34" charset="0"/>
                <a:cs typeface="Arial" panose="020B0604020202020204" pitchFamily="34" charset="0"/>
              </a:rPr>
              <a:t> </a:t>
            </a:r>
          </a:p>
          <a:p>
            <a:pPr algn="just">
              <a:lnSpc>
                <a:spcPct val="200000"/>
              </a:lnSpc>
            </a:pPr>
            <a:r>
              <a:rPr lang="fr-FR" b="1" dirty="0">
                <a:latin typeface="Arial" panose="020B0604020202020204" pitchFamily="34" charset="0"/>
                <a:cs typeface="Arial" panose="020B0604020202020204" pitchFamily="34" charset="0"/>
              </a:rPr>
              <a:t>Les réseaux sociaux ne constituent qu’une partie (certes non négligeable) des médias sociaux, sans pour autant les résumer :</a:t>
            </a:r>
            <a:r>
              <a:rPr lang="fr-FR" dirty="0">
                <a:latin typeface="Arial" panose="020B0604020202020204" pitchFamily="34" charset="0"/>
                <a:cs typeface="Arial" panose="020B0604020202020204" pitchFamily="34" charset="0"/>
              </a:rPr>
              <a:t> les blogs, les forums de discussions ou les wikis, par exemple, appartiennent aux médias sociaux mais diffèrent des réseaux sociaux.</a:t>
            </a:r>
          </a:p>
        </p:txBody>
      </p:sp>
      <p:pic>
        <p:nvPicPr>
          <p:cNvPr id="3074" name="Picture 2" descr="Résultat de recherche d'images pour &quot;réseau social&quot;">
            <a:extLst>
              <a:ext uri="{FF2B5EF4-FFF2-40B4-BE49-F238E27FC236}">
                <a16:creationId xmlns:a16="http://schemas.microsoft.com/office/drawing/2014/main" xmlns="" id="{B646CBDF-B6FB-4B85-BE04-661129B10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1737" y="4675695"/>
            <a:ext cx="2732512" cy="15341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634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68FB99C-6556-42F9-A0FB-920C724139B7}"/>
              </a:ext>
            </a:extLst>
          </p:cNvPr>
          <p:cNvSpPr/>
          <p:nvPr/>
        </p:nvSpPr>
        <p:spPr>
          <a:xfrm>
            <a:off x="285008" y="521570"/>
            <a:ext cx="8573984" cy="5546390"/>
          </a:xfrm>
          <a:prstGeom prst="rect">
            <a:avLst/>
          </a:prstGeom>
        </p:spPr>
        <p:txBody>
          <a:bodyPr wrap="square">
            <a:spAutoFit/>
          </a:bodyPr>
          <a:lstStyle/>
          <a:p>
            <a:pPr algn="just">
              <a:lnSpc>
                <a:spcPct val="200000"/>
              </a:lnSpc>
            </a:pPr>
            <a:r>
              <a:rPr lang="fr-FR" b="1" dirty="0">
                <a:solidFill>
                  <a:srgbClr val="717070"/>
                </a:solidFill>
                <a:latin typeface="Arial" panose="020B0604020202020204" pitchFamily="34" charset="0"/>
                <a:cs typeface="Arial" panose="020B0604020202020204" pitchFamily="34" charset="0"/>
              </a:rPr>
              <a:t>Les différents types de réseaux sociaux</a:t>
            </a:r>
          </a:p>
          <a:p>
            <a:pPr algn="just">
              <a:lnSpc>
                <a:spcPct val="200000"/>
              </a:lnSpc>
            </a:pPr>
            <a:r>
              <a:rPr lang="fr-FR" b="1" dirty="0">
                <a:latin typeface="Arial" panose="020B0604020202020204" pitchFamily="34" charset="0"/>
                <a:cs typeface="Arial" panose="020B0604020202020204" pitchFamily="34" charset="0"/>
              </a:rPr>
              <a:t>Les fonctionnalités caractéristiques des réseaux sociaux</a:t>
            </a:r>
          </a:p>
          <a:p>
            <a:pPr algn="just">
              <a:lnSpc>
                <a:spcPct val="200000"/>
              </a:lnSpc>
            </a:pPr>
            <a:r>
              <a:rPr lang="fr-FR" dirty="0">
                <a:latin typeface="Arial" panose="020B0604020202020204" pitchFamily="34" charset="0"/>
                <a:cs typeface="Arial" panose="020B0604020202020204" pitchFamily="34" charset="0"/>
              </a:rPr>
              <a:t>Les réseaux sociaux, pour favoriser l’interaction entre utilisateurs, proposent un ensemble de fonctionnalités qui permettent de les identifier :</a:t>
            </a:r>
          </a:p>
          <a:p>
            <a:pPr marL="285750" indent="-285750" algn="just">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Un espace de présentation</a:t>
            </a:r>
            <a:r>
              <a:rPr lang="fr-FR" dirty="0">
                <a:latin typeface="Arial" panose="020B0604020202020204" pitchFamily="34" charset="0"/>
                <a:cs typeface="Arial" panose="020B0604020202020204" pitchFamily="34" charset="0"/>
              </a:rPr>
              <a:t> que l’utilisateur s’approprie. Il y précise son profil, y publie des éléments variant d’un site à l’autre : publications éditoriales, photographies, vidéos, articles, liens…</a:t>
            </a:r>
          </a:p>
          <a:p>
            <a:pPr marL="285750" indent="-285750" algn="just">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Un outil de recherche</a:t>
            </a:r>
            <a:r>
              <a:rPr lang="fr-FR" dirty="0">
                <a:latin typeface="Arial" panose="020B0604020202020204" pitchFamily="34" charset="0"/>
                <a:cs typeface="Arial" panose="020B0604020202020204" pitchFamily="34" charset="0"/>
              </a:rPr>
              <a:t> pour identifier des membres partageant des zones d’interaction (passions, vie professionnelle, cursus scolaire, liens familiaux…) et élargir ses réseaux.</a:t>
            </a:r>
            <a:endParaRPr lang="fr-FR"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328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D7810EC-1F05-418C-B84C-37B7961BC3A0}"/>
              </a:ext>
            </a:extLst>
          </p:cNvPr>
          <p:cNvSpPr/>
          <p:nvPr/>
        </p:nvSpPr>
        <p:spPr>
          <a:xfrm>
            <a:off x="380010" y="475717"/>
            <a:ext cx="8383980" cy="3884397"/>
          </a:xfrm>
          <a:prstGeom prst="rect">
            <a:avLst/>
          </a:prstGeom>
        </p:spPr>
        <p:txBody>
          <a:bodyPr wrap="square">
            <a:spAutoFit/>
          </a:bodyPr>
          <a:lstStyle/>
          <a:p>
            <a:pPr marL="285750" indent="-285750" algn="just">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Des solutions pour échanger et partager</a:t>
            </a:r>
            <a:r>
              <a:rPr lang="fr-FR" dirty="0">
                <a:latin typeface="Arial" panose="020B0604020202020204" pitchFamily="34" charset="0"/>
                <a:cs typeface="Arial" panose="020B0604020202020204" pitchFamily="34" charset="0"/>
              </a:rPr>
              <a:t> avec la communauté, comme par exemple une messagerie interne, ou encore la possibilité de commenter ou d’aimer une publication.</a:t>
            </a:r>
          </a:p>
          <a:p>
            <a:pPr marL="285750" indent="-285750" algn="just">
              <a:lnSpc>
                <a:spcPct val="200000"/>
              </a:lnSpc>
              <a:buClr>
                <a:srgbClr val="CB4D60"/>
              </a:buClr>
              <a:buFont typeface="Arial" panose="020B0604020202020204" pitchFamily="34" charset="0"/>
              <a:buChar char="•"/>
            </a:pPr>
            <a:r>
              <a:rPr lang="fr-FR" b="1" dirty="0">
                <a:latin typeface="Arial" panose="020B0604020202020204" pitchFamily="34" charset="0"/>
                <a:cs typeface="Arial" panose="020B0604020202020204" pitchFamily="34" charset="0"/>
              </a:rPr>
              <a:t>Des outils collaboratifs</a:t>
            </a:r>
            <a:r>
              <a:rPr lang="fr-FR" dirty="0">
                <a:latin typeface="Arial" panose="020B0604020202020204" pitchFamily="34" charset="0"/>
                <a:cs typeface="Arial" panose="020B0604020202020204" pitchFamily="34" charset="0"/>
              </a:rPr>
              <a:t> élargissent souvent les possibilités d’interaction entre les membres d’un même réseau social. Des groupes permettent par exemple d’échanger sur un sujet commun, de construire un débat, tandis que les pages peuvent fédérer autour d’un projet.</a:t>
            </a:r>
            <a:endParaRPr lang="fr-FR"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3997605"/>
      </p:ext>
    </p:extLst>
  </p:cSld>
  <p:clrMapOvr>
    <a:masterClrMapping/>
  </p:clrMapOvr>
</p:sld>
</file>

<file path=ppt/theme/theme1.xml><?xml version="1.0" encoding="utf-8"?>
<a:theme xmlns:a="http://schemas.openxmlformats.org/drawingml/2006/main" name="2_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2041</TotalTime>
  <Words>2994</Words>
  <Application>Microsoft Office PowerPoint</Application>
  <PresentationFormat>Affichage à l'écran (4:3)</PresentationFormat>
  <Paragraphs>206</Paragraphs>
  <Slides>61</Slides>
  <Notes>0</Notes>
  <HiddenSlides>0</HiddenSlides>
  <MMClips>0</MMClips>
  <ScaleCrop>false</ScaleCrop>
  <HeadingPairs>
    <vt:vector size="4" baseType="variant">
      <vt:variant>
        <vt:lpstr>Thème</vt:lpstr>
      </vt:variant>
      <vt:variant>
        <vt:i4>1</vt:i4>
      </vt:variant>
      <vt:variant>
        <vt:lpstr>Titres des diapositives</vt:lpstr>
      </vt:variant>
      <vt:variant>
        <vt:i4>61</vt:i4>
      </vt:variant>
    </vt:vector>
  </HeadingPairs>
  <TitlesOfParts>
    <vt:vector size="62" baseType="lpstr">
      <vt:lpstr>2_Thème Office</vt:lpstr>
      <vt:lpstr>Présentation PowerPoint</vt:lpstr>
      <vt:lpstr>Présentation PowerPoint</vt:lpstr>
      <vt:lpstr>Réseaux sociaux ? Médias sociaux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groupe o2i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Diane diane</dc:creator>
  <cp:lastModifiedBy>RLDeveloppement</cp:lastModifiedBy>
  <cp:revision>219</cp:revision>
  <cp:lastPrinted>2016-02-10T16:11:29Z</cp:lastPrinted>
  <dcterms:created xsi:type="dcterms:W3CDTF">2015-06-15T12:28:43Z</dcterms:created>
  <dcterms:modified xsi:type="dcterms:W3CDTF">2022-04-09T15:32:19Z</dcterms:modified>
</cp:coreProperties>
</file>